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sldIdLst>
    <p:sldId id="345" r:id="rId5"/>
    <p:sldId id="360" r:id="rId6"/>
    <p:sldId id="346" r:id="rId7"/>
    <p:sldId id="347" r:id="rId8"/>
    <p:sldId id="348" r:id="rId9"/>
    <p:sldId id="349" r:id="rId10"/>
    <p:sldId id="350" r:id="rId11"/>
    <p:sldId id="351" r:id="rId12"/>
    <p:sldId id="352" r:id="rId13"/>
    <p:sldId id="353" r:id="rId14"/>
    <p:sldId id="354" r:id="rId15"/>
    <p:sldId id="355" r:id="rId16"/>
    <p:sldId id="356" r:id="rId17"/>
    <p:sldId id="357" r:id="rId18"/>
    <p:sldId id="358" r:id="rId19"/>
    <p:sldId id="359"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F66EAC-C91E-BEE9-CE30-77176E6F3B03}" name="Katelynn Hughes" initials="KH" userId="S::khughe3@clemson.edu::9c1c77d0-f1be-486a-b1ca-197e1f48d0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CB571"/>
    <a:srgbClr val="703FA0"/>
    <a:srgbClr val="AD2B2A"/>
    <a:srgbClr val="03BAFD"/>
    <a:srgbClr val="41B65D"/>
    <a:srgbClr val="9E814A"/>
    <a:srgbClr val="4867B7"/>
    <a:srgbClr val="2D46B1"/>
    <a:srgbClr val="703F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85740" autoAdjust="0"/>
  </p:normalViewPr>
  <p:slideViewPr>
    <p:cSldViewPr snapToGrid="0">
      <p:cViewPr>
        <p:scale>
          <a:sx n="21" d="100"/>
          <a:sy n="21" d="100"/>
        </p:scale>
        <p:origin x="1848" y="46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anier, Matthew P (Matt) CIV USARMY DEVCOM GVSC (USA)" userId="1567b6a5-152f-4a0f-8f59-34de18918b51" providerId="ADAL" clId="{3A2D856C-DD40-4A1D-85ED-949589132351}"/>
    <pc:docChg chg="modSld modMainMaster">
      <pc:chgData name="Castanier, Matthew P (Matt) CIV USARMY DEVCOM GVSC (USA)" userId="1567b6a5-152f-4a0f-8f59-34de18918b51" providerId="ADAL" clId="{3A2D856C-DD40-4A1D-85ED-949589132351}" dt="2026-07-24T18:50:35.340" v="4"/>
      <pc:docMkLst>
        <pc:docMk/>
      </pc:docMkLst>
      <pc:sldChg chg="modSp mod">
        <pc:chgData name="Castanier, Matthew P (Matt) CIV USARMY DEVCOM GVSC (USA)" userId="1567b6a5-152f-4a0f-8f59-34de18918b51" providerId="ADAL" clId="{3A2D856C-DD40-4A1D-85ED-949589132351}" dt="2026-07-24T18:50:35.340" v="4"/>
        <pc:sldMkLst>
          <pc:docMk/>
          <pc:sldMk cId="2283958392" sldId="345"/>
        </pc:sldMkLst>
        <pc:spChg chg="mod">
          <ac:chgData name="Castanier, Matthew P (Matt) CIV USARMY DEVCOM GVSC (USA)" userId="1567b6a5-152f-4a0f-8f59-34de18918b51" providerId="ADAL" clId="{3A2D856C-DD40-4A1D-85ED-949589132351}" dt="2026-07-24T18:50:35.340" v="4"/>
          <ac:spMkLst>
            <pc:docMk/>
            <pc:sldMk cId="2283958392" sldId="345"/>
            <ac:spMk id="4" creationId="{5FAB065E-FB75-C015-6D36-9165FECF0068}"/>
          </ac:spMkLst>
        </pc:spChg>
      </pc:sldChg>
      <pc:sldMasterChg chg="modSldLayout">
        <pc:chgData name="Castanier, Matthew P (Matt) CIV USARMY DEVCOM GVSC (USA)" userId="1567b6a5-152f-4a0f-8f59-34de18918b51" providerId="ADAL" clId="{3A2D856C-DD40-4A1D-85ED-949589132351}" dt="2026-07-24T18:50:09.934" v="2"/>
        <pc:sldMasterMkLst>
          <pc:docMk/>
          <pc:sldMasterMk cId="0" sldId="2147483648"/>
        </pc:sldMasterMkLst>
        <pc:sldLayoutChg chg="modSp mod">
          <pc:chgData name="Castanier, Matthew P (Matt) CIV USARMY DEVCOM GVSC (USA)" userId="1567b6a5-152f-4a0f-8f59-34de18918b51" providerId="ADAL" clId="{3A2D856C-DD40-4A1D-85ED-949589132351}" dt="2026-07-24T18:50:09.934" v="2"/>
          <pc:sldLayoutMkLst>
            <pc:docMk/>
            <pc:sldMasterMk cId="0" sldId="2147483648"/>
            <pc:sldLayoutMk cId="1759730112" sldId="2147483704"/>
          </pc:sldLayoutMkLst>
          <pc:spChg chg="mod">
            <ac:chgData name="Castanier, Matthew P (Matt) CIV USARMY DEVCOM GVSC (USA)" userId="1567b6a5-152f-4a0f-8f59-34de18918b51" providerId="ADAL" clId="{3A2D856C-DD40-4A1D-85ED-949589132351}" dt="2026-07-24T18:50:09.934" v="2"/>
            <ac:spMkLst>
              <pc:docMk/>
              <pc:sldMasterMk cId="0" sldId="2147483648"/>
              <pc:sldLayoutMk cId="1759730112" sldId="2147483704"/>
              <ac:spMk id="6" creationId="{C4C8E88A-0018-474C-DEF6-584A2BCAA0A1}"/>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Evaluation Type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D83-47F9-8C8C-14CAE80E0A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D83-47F9-8C8C-14CAE80E0A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83-47F9-8C8C-14CAE80E0A24}"/>
              </c:ext>
            </c:extLst>
          </c:dPt>
          <c:dLbls>
            <c:dLbl>
              <c:idx val="0"/>
              <c:layout>
                <c:manualLayout>
                  <c:x val="-0.1378283959790054"/>
                  <c:y val="7.661115883898357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650824356277478"/>
                      <c:h val="0.1887365964224684"/>
                    </c:manualLayout>
                  </c15:layout>
                </c:ext>
                <c:ext xmlns:c16="http://schemas.microsoft.com/office/drawing/2014/chart" uri="{C3380CC4-5D6E-409C-BE32-E72D297353CC}">
                  <c16:uniqueId val="{00000001-6D83-47F9-8C8C-14CAE80E0A24}"/>
                </c:ext>
              </c:extLst>
            </c:dLbl>
            <c:dLbl>
              <c:idx val="1"/>
              <c:layout>
                <c:manualLayout>
                  <c:x val="0.2034407138488096"/>
                  <c:y val="-0.21046650407995318"/>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5628647275339234"/>
                      <c:h val="0.25006410508367349"/>
                    </c:manualLayout>
                  </c15:layout>
                </c:ext>
                <c:ext xmlns:c16="http://schemas.microsoft.com/office/drawing/2014/chart" uri="{C3380CC4-5D6E-409C-BE32-E72D297353CC}">
                  <c16:uniqueId val="{00000003-6D83-47F9-8C8C-14CAE80E0A24}"/>
                </c:ext>
              </c:extLst>
            </c:dLbl>
            <c:dLbl>
              <c:idx val="2"/>
              <c:layout>
                <c:manualLayout>
                  <c:x val="0.11082989195613126"/>
                  <c:y val="0.12983066610314048"/>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D83-47F9-8C8C-14CAE80E0A24}"/>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en-US"/>
              </a:p>
            </c:txPr>
            <c:dLblPos val="inEnd"/>
            <c:showLegendKey val="0"/>
            <c:showVal val="0"/>
            <c:showCatName val="0"/>
            <c:showSerName val="1"/>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User Information</c:v>
                </c:pt>
                <c:pt idx="1">
                  <c:v>Advertised Information</c:v>
                </c:pt>
                <c:pt idx="2">
                  <c:v>Both</c:v>
                </c:pt>
              </c:strCache>
            </c:strRef>
          </c:cat>
          <c:val>
            <c:numRef>
              <c:f>Sheet1!$B$2:$B$4</c:f>
              <c:numCache>
                <c:formatCode>General</c:formatCode>
                <c:ptCount val="3"/>
                <c:pt idx="0">
                  <c:v>4</c:v>
                </c:pt>
                <c:pt idx="1">
                  <c:v>4</c:v>
                </c:pt>
                <c:pt idx="2">
                  <c:v>1</c:v>
                </c:pt>
              </c:numCache>
            </c:numRef>
          </c:val>
          <c:extLst>
            <c:ext xmlns:c16="http://schemas.microsoft.com/office/drawing/2014/chart" uri="{C3380CC4-5D6E-409C-BE32-E72D297353CC}">
              <c16:uniqueId val="{00000006-6D83-47F9-8C8C-14CAE80E0A2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4BA463-693A-4257-A107-795E53172C17}"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US"/>
        </a:p>
      </dgm:t>
    </dgm:pt>
    <dgm:pt modelId="{685B346E-C515-4E05-B2BE-818105592742}">
      <dgm:prSet phldrT="[Text]" phldr="0"/>
      <dgm:spPr/>
      <dgm:t>
        <a:bodyPr/>
        <a:lstStyle/>
        <a:p>
          <a:r>
            <a:rPr lang="en-US" dirty="0"/>
            <a:t>Traditional CAD Architecture</a:t>
          </a:r>
        </a:p>
      </dgm:t>
    </dgm:pt>
    <dgm:pt modelId="{D62BFAA5-B548-4240-B4B7-4D1D0983ADD2}" type="parTrans" cxnId="{A143FA4F-94AF-48C4-BF08-72595FE3D044}">
      <dgm:prSet/>
      <dgm:spPr/>
      <dgm:t>
        <a:bodyPr/>
        <a:lstStyle/>
        <a:p>
          <a:endParaRPr lang="en-US"/>
        </a:p>
      </dgm:t>
    </dgm:pt>
    <dgm:pt modelId="{CF607930-E2A0-48F3-BF28-D6043E51E6FC}" type="sibTrans" cxnId="{A143FA4F-94AF-48C4-BF08-72595FE3D044}">
      <dgm:prSet/>
      <dgm:spPr/>
      <dgm:t>
        <a:bodyPr/>
        <a:lstStyle/>
        <a:p>
          <a:endParaRPr lang="en-US"/>
        </a:p>
      </dgm:t>
    </dgm:pt>
    <dgm:pt modelId="{E440932C-B73F-44FD-A42D-E015B1D6F6BD}">
      <dgm:prSet phldrT="[Text]" phldr="0"/>
      <dgm:spPr/>
      <dgm:t>
        <a:bodyPr/>
        <a:lstStyle/>
        <a:p>
          <a:r>
            <a:rPr lang="en-US" dirty="0"/>
            <a:t>Cloud-Enabled CAD Architecture</a:t>
          </a:r>
        </a:p>
      </dgm:t>
    </dgm:pt>
    <dgm:pt modelId="{E6CCA954-4FF7-4AD1-B027-4F876B8A3A65}" type="parTrans" cxnId="{86308679-4794-442B-8E73-B2E91201B28F}">
      <dgm:prSet/>
      <dgm:spPr/>
      <dgm:t>
        <a:bodyPr/>
        <a:lstStyle/>
        <a:p>
          <a:endParaRPr lang="en-US"/>
        </a:p>
      </dgm:t>
    </dgm:pt>
    <dgm:pt modelId="{928203E1-75A8-41AC-A367-6047642DC295}" type="sibTrans" cxnId="{86308679-4794-442B-8E73-B2E91201B28F}">
      <dgm:prSet/>
      <dgm:spPr/>
      <dgm:t>
        <a:bodyPr/>
        <a:lstStyle/>
        <a:p>
          <a:endParaRPr lang="en-US"/>
        </a:p>
      </dgm:t>
    </dgm:pt>
    <dgm:pt modelId="{FE7BF24A-0E93-4C29-B64A-FBF7A8DB91E4}">
      <dgm:prSet phldrT="[Text]" phldr="0"/>
      <dgm:spPr/>
      <dgm:t>
        <a:bodyPr/>
        <a:lstStyle/>
        <a:p>
          <a:r>
            <a:rPr lang="en-US" dirty="0"/>
            <a:t>Cloud-Native CAD Architecture</a:t>
          </a:r>
        </a:p>
      </dgm:t>
    </dgm:pt>
    <dgm:pt modelId="{0D9ACBC4-AFD7-469F-9C37-06DAFE303799}" type="parTrans" cxnId="{F0E4D463-7F1B-4307-8F37-B7E2FB4D9D9F}">
      <dgm:prSet/>
      <dgm:spPr/>
      <dgm:t>
        <a:bodyPr/>
        <a:lstStyle/>
        <a:p>
          <a:endParaRPr lang="en-US"/>
        </a:p>
      </dgm:t>
    </dgm:pt>
    <dgm:pt modelId="{F6EF75BA-E5C7-4E37-A18A-FB34FB713074}" type="sibTrans" cxnId="{F0E4D463-7F1B-4307-8F37-B7E2FB4D9D9F}">
      <dgm:prSet/>
      <dgm:spPr/>
      <dgm:t>
        <a:bodyPr/>
        <a:lstStyle/>
        <a:p>
          <a:endParaRPr lang="en-US"/>
        </a:p>
      </dgm:t>
    </dgm:pt>
    <dgm:pt modelId="{0D8BA8E3-5782-4004-81A7-550E390481D7}" type="pres">
      <dgm:prSet presAssocID="{024BA463-693A-4257-A107-795E53172C17}" presName="layout" presStyleCnt="0">
        <dgm:presLayoutVars>
          <dgm:chMax/>
          <dgm:chPref/>
          <dgm:dir/>
          <dgm:animOne val="branch"/>
          <dgm:animLvl val="lvl"/>
          <dgm:resizeHandles/>
        </dgm:presLayoutVars>
      </dgm:prSet>
      <dgm:spPr/>
    </dgm:pt>
    <dgm:pt modelId="{7281873A-9D66-40B4-A8C2-0A85F400A524}" type="pres">
      <dgm:prSet presAssocID="{685B346E-C515-4E05-B2BE-818105592742}" presName="root" presStyleCnt="0">
        <dgm:presLayoutVars>
          <dgm:chMax/>
          <dgm:chPref val="4"/>
        </dgm:presLayoutVars>
      </dgm:prSet>
      <dgm:spPr/>
    </dgm:pt>
    <dgm:pt modelId="{0020FEF9-D6FD-4CA2-81B6-D4F76BEBB00F}" type="pres">
      <dgm:prSet presAssocID="{685B346E-C515-4E05-B2BE-818105592742}" presName="rootComposite" presStyleCnt="0">
        <dgm:presLayoutVars/>
      </dgm:prSet>
      <dgm:spPr/>
    </dgm:pt>
    <dgm:pt modelId="{B9B2B95C-2B17-42FF-92EA-7329A457FB12}" type="pres">
      <dgm:prSet presAssocID="{685B346E-C515-4E05-B2BE-818105592742}" presName="rootText" presStyleLbl="node0" presStyleIdx="0" presStyleCnt="3">
        <dgm:presLayoutVars>
          <dgm:chMax/>
          <dgm:chPref val="4"/>
        </dgm:presLayoutVars>
      </dgm:prSet>
      <dgm:spPr/>
    </dgm:pt>
    <dgm:pt modelId="{9B1707F4-B458-469F-AF32-AF3BA2B6EECB}" type="pres">
      <dgm:prSet presAssocID="{685B346E-C515-4E05-B2BE-818105592742}" presName="childShape" presStyleCnt="0">
        <dgm:presLayoutVars>
          <dgm:chMax val="0"/>
          <dgm:chPref val="0"/>
        </dgm:presLayoutVars>
      </dgm:prSet>
      <dgm:spPr/>
    </dgm:pt>
    <dgm:pt modelId="{D02781AE-1D47-45F2-BD8D-45CDE738FD36}" type="pres">
      <dgm:prSet presAssocID="{E440932C-B73F-44FD-A42D-E015B1D6F6BD}" presName="root" presStyleCnt="0">
        <dgm:presLayoutVars>
          <dgm:chMax/>
          <dgm:chPref val="4"/>
        </dgm:presLayoutVars>
      </dgm:prSet>
      <dgm:spPr/>
    </dgm:pt>
    <dgm:pt modelId="{CDD13E57-1B23-46D9-97BE-E94C086C26AF}" type="pres">
      <dgm:prSet presAssocID="{E440932C-B73F-44FD-A42D-E015B1D6F6BD}" presName="rootComposite" presStyleCnt="0">
        <dgm:presLayoutVars/>
      </dgm:prSet>
      <dgm:spPr/>
    </dgm:pt>
    <dgm:pt modelId="{F9A37034-DCBB-4F40-996A-949FEEF37132}" type="pres">
      <dgm:prSet presAssocID="{E440932C-B73F-44FD-A42D-E015B1D6F6BD}" presName="rootText" presStyleLbl="node0" presStyleIdx="1" presStyleCnt="3">
        <dgm:presLayoutVars>
          <dgm:chMax/>
          <dgm:chPref val="4"/>
        </dgm:presLayoutVars>
      </dgm:prSet>
      <dgm:spPr/>
    </dgm:pt>
    <dgm:pt modelId="{3ED8B964-900C-42F6-B845-5C19BF44FAFE}" type="pres">
      <dgm:prSet presAssocID="{E440932C-B73F-44FD-A42D-E015B1D6F6BD}" presName="childShape" presStyleCnt="0">
        <dgm:presLayoutVars>
          <dgm:chMax val="0"/>
          <dgm:chPref val="0"/>
        </dgm:presLayoutVars>
      </dgm:prSet>
      <dgm:spPr/>
    </dgm:pt>
    <dgm:pt modelId="{16C0F065-20E4-437E-9B20-60A742EF8686}" type="pres">
      <dgm:prSet presAssocID="{FE7BF24A-0E93-4C29-B64A-FBF7A8DB91E4}" presName="root" presStyleCnt="0">
        <dgm:presLayoutVars>
          <dgm:chMax/>
          <dgm:chPref val="4"/>
        </dgm:presLayoutVars>
      </dgm:prSet>
      <dgm:spPr/>
    </dgm:pt>
    <dgm:pt modelId="{5613D9D5-9B1E-4EF3-B592-A43C2EBFBA2E}" type="pres">
      <dgm:prSet presAssocID="{FE7BF24A-0E93-4C29-B64A-FBF7A8DB91E4}" presName="rootComposite" presStyleCnt="0">
        <dgm:presLayoutVars/>
      </dgm:prSet>
      <dgm:spPr/>
    </dgm:pt>
    <dgm:pt modelId="{36AFBFB8-96D7-4D8B-B660-B3FE9CBD5E34}" type="pres">
      <dgm:prSet presAssocID="{FE7BF24A-0E93-4C29-B64A-FBF7A8DB91E4}" presName="rootText" presStyleLbl="node0" presStyleIdx="2" presStyleCnt="3">
        <dgm:presLayoutVars>
          <dgm:chMax/>
          <dgm:chPref val="4"/>
        </dgm:presLayoutVars>
      </dgm:prSet>
      <dgm:spPr/>
    </dgm:pt>
    <dgm:pt modelId="{300CEFA1-27B1-4B02-BC67-106BFC35AC7C}" type="pres">
      <dgm:prSet presAssocID="{FE7BF24A-0E93-4C29-B64A-FBF7A8DB91E4}" presName="childShape" presStyleCnt="0">
        <dgm:presLayoutVars>
          <dgm:chMax val="0"/>
          <dgm:chPref val="0"/>
        </dgm:presLayoutVars>
      </dgm:prSet>
      <dgm:spPr/>
    </dgm:pt>
  </dgm:ptLst>
  <dgm:cxnLst>
    <dgm:cxn modelId="{EA076217-DD4B-4CB3-B808-124256D36596}" type="presOf" srcId="{024BA463-693A-4257-A107-795E53172C17}" destId="{0D8BA8E3-5782-4004-81A7-550E390481D7}" srcOrd="0" destOrd="0" presId="urn:microsoft.com/office/officeart/2008/layout/PictureAccentList"/>
    <dgm:cxn modelId="{F0E4D463-7F1B-4307-8F37-B7E2FB4D9D9F}" srcId="{024BA463-693A-4257-A107-795E53172C17}" destId="{FE7BF24A-0E93-4C29-B64A-FBF7A8DB91E4}" srcOrd="2" destOrd="0" parTransId="{0D9ACBC4-AFD7-469F-9C37-06DAFE303799}" sibTransId="{F6EF75BA-E5C7-4E37-A18A-FB34FB713074}"/>
    <dgm:cxn modelId="{3D18BE68-5491-43B9-B46F-86FA32E730A2}" type="presOf" srcId="{685B346E-C515-4E05-B2BE-818105592742}" destId="{B9B2B95C-2B17-42FF-92EA-7329A457FB12}" srcOrd="0" destOrd="0" presId="urn:microsoft.com/office/officeart/2008/layout/PictureAccentList"/>
    <dgm:cxn modelId="{A143FA4F-94AF-48C4-BF08-72595FE3D044}" srcId="{024BA463-693A-4257-A107-795E53172C17}" destId="{685B346E-C515-4E05-B2BE-818105592742}" srcOrd="0" destOrd="0" parTransId="{D62BFAA5-B548-4240-B4B7-4D1D0983ADD2}" sibTransId="{CF607930-E2A0-48F3-BF28-D6043E51E6FC}"/>
    <dgm:cxn modelId="{0B78F973-C13C-44FD-9460-1A1358CF24E6}" type="presOf" srcId="{FE7BF24A-0E93-4C29-B64A-FBF7A8DB91E4}" destId="{36AFBFB8-96D7-4D8B-B660-B3FE9CBD5E34}" srcOrd="0" destOrd="0" presId="urn:microsoft.com/office/officeart/2008/layout/PictureAccentList"/>
    <dgm:cxn modelId="{86308679-4794-442B-8E73-B2E91201B28F}" srcId="{024BA463-693A-4257-A107-795E53172C17}" destId="{E440932C-B73F-44FD-A42D-E015B1D6F6BD}" srcOrd="1" destOrd="0" parTransId="{E6CCA954-4FF7-4AD1-B027-4F876B8A3A65}" sibTransId="{928203E1-75A8-41AC-A367-6047642DC295}"/>
    <dgm:cxn modelId="{9E7ED4E2-902C-429F-B68A-C89E2AB2A75F}" type="presOf" srcId="{E440932C-B73F-44FD-A42D-E015B1D6F6BD}" destId="{F9A37034-DCBB-4F40-996A-949FEEF37132}" srcOrd="0" destOrd="0" presId="urn:microsoft.com/office/officeart/2008/layout/PictureAccentList"/>
    <dgm:cxn modelId="{E26574FD-48EF-4485-8A29-C5388F70E790}" type="presParOf" srcId="{0D8BA8E3-5782-4004-81A7-550E390481D7}" destId="{7281873A-9D66-40B4-A8C2-0A85F400A524}" srcOrd="0" destOrd="0" presId="urn:microsoft.com/office/officeart/2008/layout/PictureAccentList"/>
    <dgm:cxn modelId="{A92A7B1B-D79E-43CE-B745-60D941203675}" type="presParOf" srcId="{7281873A-9D66-40B4-A8C2-0A85F400A524}" destId="{0020FEF9-D6FD-4CA2-81B6-D4F76BEBB00F}" srcOrd="0" destOrd="0" presId="urn:microsoft.com/office/officeart/2008/layout/PictureAccentList"/>
    <dgm:cxn modelId="{1365A0B8-6370-4FF6-A769-718CFC12BC2B}" type="presParOf" srcId="{0020FEF9-D6FD-4CA2-81B6-D4F76BEBB00F}" destId="{B9B2B95C-2B17-42FF-92EA-7329A457FB12}" srcOrd="0" destOrd="0" presId="urn:microsoft.com/office/officeart/2008/layout/PictureAccentList"/>
    <dgm:cxn modelId="{19325A04-0466-4EC6-AA66-D709587EEDCF}" type="presParOf" srcId="{7281873A-9D66-40B4-A8C2-0A85F400A524}" destId="{9B1707F4-B458-469F-AF32-AF3BA2B6EECB}" srcOrd="1" destOrd="0" presId="urn:microsoft.com/office/officeart/2008/layout/PictureAccentList"/>
    <dgm:cxn modelId="{E504E48C-0130-4EA7-A843-AE8855D4CC69}" type="presParOf" srcId="{0D8BA8E3-5782-4004-81A7-550E390481D7}" destId="{D02781AE-1D47-45F2-BD8D-45CDE738FD36}" srcOrd="1" destOrd="0" presId="urn:microsoft.com/office/officeart/2008/layout/PictureAccentList"/>
    <dgm:cxn modelId="{720C38C8-3DF0-409B-B93A-2D7D8068BC00}" type="presParOf" srcId="{D02781AE-1D47-45F2-BD8D-45CDE738FD36}" destId="{CDD13E57-1B23-46D9-97BE-E94C086C26AF}" srcOrd="0" destOrd="0" presId="urn:microsoft.com/office/officeart/2008/layout/PictureAccentList"/>
    <dgm:cxn modelId="{9B790CA8-7C93-4923-9047-BB5872E652EC}" type="presParOf" srcId="{CDD13E57-1B23-46D9-97BE-E94C086C26AF}" destId="{F9A37034-DCBB-4F40-996A-949FEEF37132}" srcOrd="0" destOrd="0" presId="urn:microsoft.com/office/officeart/2008/layout/PictureAccentList"/>
    <dgm:cxn modelId="{0ABD6ADA-1B1C-47F6-8F5B-A46699CAB525}" type="presParOf" srcId="{D02781AE-1D47-45F2-BD8D-45CDE738FD36}" destId="{3ED8B964-900C-42F6-B845-5C19BF44FAFE}" srcOrd="1" destOrd="0" presId="urn:microsoft.com/office/officeart/2008/layout/PictureAccentList"/>
    <dgm:cxn modelId="{0FCFF054-C6C8-4583-ACF4-2462D4379F20}" type="presParOf" srcId="{0D8BA8E3-5782-4004-81A7-550E390481D7}" destId="{16C0F065-20E4-437E-9B20-60A742EF8686}" srcOrd="2" destOrd="0" presId="urn:microsoft.com/office/officeart/2008/layout/PictureAccentList"/>
    <dgm:cxn modelId="{641594E5-EF49-40AD-849C-E186812D1BE9}" type="presParOf" srcId="{16C0F065-20E4-437E-9B20-60A742EF8686}" destId="{5613D9D5-9B1E-4EF3-B592-A43C2EBFBA2E}" srcOrd="0" destOrd="0" presId="urn:microsoft.com/office/officeart/2008/layout/PictureAccentList"/>
    <dgm:cxn modelId="{1B47EA5E-6A31-45F6-9A5B-9457EEAFA85C}" type="presParOf" srcId="{5613D9D5-9B1E-4EF3-B592-A43C2EBFBA2E}" destId="{36AFBFB8-96D7-4D8B-B660-B3FE9CBD5E34}" srcOrd="0" destOrd="0" presId="urn:microsoft.com/office/officeart/2008/layout/PictureAccentList"/>
    <dgm:cxn modelId="{DCC07DFF-A607-42CE-B221-9FABDCB0D5ED}" type="presParOf" srcId="{16C0F065-20E4-437E-9B20-60A742EF8686}" destId="{300CEFA1-27B1-4B02-BC67-106BFC35AC7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C60C39-6D7B-4492-9EDA-9830BD6ACA9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2BA3572-1F9A-4BC7-9173-307865257BE1}">
      <dgm:prSet phldrT="[Text]" phldr="0"/>
      <dgm:spPr/>
      <dgm:t>
        <a:bodyPr/>
        <a:lstStyle/>
        <a:p>
          <a:r>
            <a:rPr lang="en-US" dirty="0"/>
            <a:t>Annotations</a:t>
          </a:r>
        </a:p>
      </dgm:t>
    </dgm:pt>
    <dgm:pt modelId="{B609A0B9-366D-4C56-89A3-390D39AF4514}" type="parTrans" cxnId="{A3FA7EF4-C60D-4F39-A636-A113DF270C39}">
      <dgm:prSet/>
      <dgm:spPr/>
      <dgm:t>
        <a:bodyPr/>
        <a:lstStyle/>
        <a:p>
          <a:endParaRPr lang="en-US"/>
        </a:p>
      </dgm:t>
    </dgm:pt>
    <dgm:pt modelId="{63AF36B4-60B4-4193-8CA1-52BDA7A37458}" type="sibTrans" cxnId="{A3FA7EF4-C60D-4F39-A636-A113DF270C39}">
      <dgm:prSet/>
      <dgm:spPr/>
      <dgm:t>
        <a:bodyPr/>
        <a:lstStyle/>
        <a:p>
          <a:endParaRPr lang="en-US"/>
        </a:p>
      </dgm:t>
    </dgm:pt>
    <dgm:pt modelId="{BA8C8F60-F15C-4664-9C81-1B04F04069D9}">
      <dgm:prSet phldrT="[Text]" phldr="0"/>
      <dgm:spPr/>
      <dgm:t>
        <a:bodyPr/>
        <a:lstStyle/>
        <a:p>
          <a:r>
            <a:rPr lang="en-US" dirty="0"/>
            <a:t>Concurrency</a:t>
          </a:r>
        </a:p>
      </dgm:t>
    </dgm:pt>
    <dgm:pt modelId="{87980308-31C3-4761-B73E-B8F9FA7A3352}" type="parTrans" cxnId="{30EE94C9-92EB-41B8-9CCF-6F597B5EB24E}">
      <dgm:prSet/>
      <dgm:spPr/>
      <dgm:t>
        <a:bodyPr/>
        <a:lstStyle/>
        <a:p>
          <a:endParaRPr lang="en-US"/>
        </a:p>
      </dgm:t>
    </dgm:pt>
    <dgm:pt modelId="{DA7C6A47-E486-40FA-A3CA-AC04719AE7D5}" type="sibTrans" cxnId="{30EE94C9-92EB-41B8-9CCF-6F597B5EB24E}">
      <dgm:prSet/>
      <dgm:spPr/>
      <dgm:t>
        <a:bodyPr/>
        <a:lstStyle/>
        <a:p>
          <a:endParaRPr lang="en-US"/>
        </a:p>
      </dgm:t>
    </dgm:pt>
    <dgm:pt modelId="{048C3D89-9413-4984-811B-2CC62E3BEA5A}">
      <dgm:prSet phldrT="[Text]" phldr="0"/>
      <dgm:spPr/>
      <dgm:t>
        <a:bodyPr/>
        <a:lstStyle/>
        <a:p>
          <a:r>
            <a:rPr lang="en-US" dirty="0"/>
            <a:t>Heterogeneity</a:t>
          </a:r>
        </a:p>
      </dgm:t>
    </dgm:pt>
    <dgm:pt modelId="{5D90D985-77E0-4606-9C28-70844F9EC95A}" type="parTrans" cxnId="{6629D09E-98BE-4510-AE0A-2A2B577674CF}">
      <dgm:prSet/>
      <dgm:spPr/>
      <dgm:t>
        <a:bodyPr/>
        <a:lstStyle/>
        <a:p>
          <a:endParaRPr lang="en-US"/>
        </a:p>
      </dgm:t>
    </dgm:pt>
    <dgm:pt modelId="{F6935124-63C7-4134-A51E-E42E4CFEDB1E}" type="sibTrans" cxnId="{6629D09E-98BE-4510-AE0A-2A2B577674CF}">
      <dgm:prSet/>
      <dgm:spPr/>
      <dgm:t>
        <a:bodyPr/>
        <a:lstStyle/>
        <a:p>
          <a:endParaRPr lang="en-US"/>
        </a:p>
      </dgm:t>
    </dgm:pt>
    <dgm:pt modelId="{AB243F0F-5152-4776-94DA-320EE53679D1}">
      <dgm:prSet phldrT="[Text]" phldr="0"/>
      <dgm:spPr/>
      <dgm:t>
        <a:bodyPr/>
        <a:lstStyle/>
        <a:p>
          <a:r>
            <a:rPr lang="en-US"/>
            <a:t>IP Protection</a:t>
          </a:r>
          <a:endParaRPr lang="en-US" dirty="0"/>
        </a:p>
      </dgm:t>
    </dgm:pt>
    <dgm:pt modelId="{6538220E-866A-44ED-9E76-E9EB58453D1F}" type="parTrans" cxnId="{FBAEFA90-20B6-4631-BFF9-13F44F1D447A}">
      <dgm:prSet/>
      <dgm:spPr/>
      <dgm:t>
        <a:bodyPr/>
        <a:lstStyle/>
        <a:p>
          <a:endParaRPr lang="en-US"/>
        </a:p>
      </dgm:t>
    </dgm:pt>
    <dgm:pt modelId="{E524598D-A9B0-49BB-BFBD-FA39FB63F786}" type="sibTrans" cxnId="{FBAEFA90-20B6-4631-BFF9-13F44F1D447A}">
      <dgm:prSet/>
      <dgm:spPr/>
      <dgm:t>
        <a:bodyPr/>
        <a:lstStyle/>
        <a:p>
          <a:endParaRPr lang="en-US"/>
        </a:p>
      </dgm:t>
    </dgm:pt>
    <dgm:pt modelId="{60C6C8A9-E5C0-4DA7-A23B-1A1B4E367915}">
      <dgm:prSet phldrT="[Text]" phldr="0"/>
      <dgm:spPr/>
      <dgm:t>
        <a:bodyPr/>
        <a:lstStyle/>
        <a:p>
          <a:r>
            <a:rPr lang="en-US"/>
            <a:t>Security</a:t>
          </a:r>
          <a:endParaRPr lang="en-US" dirty="0"/>
        </a:p>
      </dgm:t>
    </dgm:pt>
    <dgm:pt modelId="{3655ADA9-CFFB-4E61-9635-109D4333AFFF}" type="parTrans" cxnId="{EA9AC044-CA83-4731-9886-78911D29B8EE}">
      <dgm:prSet/>
      <dgm:spPr/>
      <dgm:t>
        <a:bodyPr/>
        <a:lstStyle/>
        <a:p>
          <a:endParaRPr lang="en-US"/>
        </a:p>
      </dgm:t>
    </dgm:pt>
    <dgm:pt modelId="{E3B85742-F256-4A0E-974B-D11265D3C61E}" type="sibTrans" cxnId="{EA9AC044-CA83-4731-9886-78911D29B8EE}">
      <dgm:prSet/>
      <dgm:spPr/>
      <dgm:t>
        <a:bodyPr/>
        <a:lstStyle/>
        <a:p>
          <a:endParaRPr lang="en-US"/>
        </a:p>
      </dgm:t>
    </dgm:pt>
    <dgm:pt modelId="{6EF9F579-38F1-4B3B-9291-1A8731D27DB3}">
      <dgm:prSet phldrT="[Text]" phldr="0"/>
      <dgm:spPr/>
      <dgm:t>
        <a:bodyPr/>
        <a:lstStyle/>
        <a:p>
          <a:r>
            <a:rPr lang="en-US"/>
            <a:t>Version Control</a:t>
          </a:r>
          <a:endParaRPr lang="en-US" dirty="0"/>
        </a:p>
      </dgm:t>
    </dgm:pt>
    <dgm:pt modelId="{055500DE-B9F7-452E-86DB-0F653DCEE37A}" type="parTrans" cxnId="{FA72E8DB-A30E-4E31-A8E7-72737D3ABDF4}">
      <dgm:prSet/>
      <dgm:spPr/>
      <dgm:t>
        <a:bodyPr/>
        <a:lstStyle/>
        <a:p>
          <a:endParaRPr lang="en-US"/>
        </a:p>
      </dgm:t>
    </dgm:pt>
    <dgm:pt modelId="{86EB0980-3FB5-4978-BE9F-1E2F7551789F}" type="sibTrans" cxnId="{FA72E8DB-A30E-4E31-A8E7-72737D3ABDF4}">
      <dgm:prSet/>
      <dgm:spPr/>
      <dgm:t>
        <a:bodyPr/>
        <a:lstStyle/>
        <a:p>
          <a:endParaRPr lang="en-US"/>
        </a:p>
      </dgm:t>
    </dgm:pt>
    <dgm:pt modelId="{383D0BEB-4255-48FF-AA87-2FA7A383A8CE}">
      <dgm:prSet phldrT="[Text]" phldr="0"/>
      <dgm:spPr/>
      <dgm:t>
        <a:bodyPr/>
        <a:lstStyle/>
        <a:p>
          <a:r>
            <a:rPr lang="en-US"/>
            <a:t>Viewing</a:t>
          </a:r>
          <a:endParaRPr lang="en-US" dirty="0"/>
        </a:p>
      </dgm:t>
    </dgm:pt>
    <dgm:pt modelId="{EC468B40-CAF8-4A38-9CB0-3F5AA850CD47}" type="parTrans" cxnId="{7661B0C7-4E3E-4A3D-A622-AC1BB087BA18}">
      <dgm:prSet/>
      <dgm:spPr/>
      <dgm:t>
        <a:bodyPr/>
        <a:lstStyle/>
        <a:p>
          <a:endParaRPr lang="en-US"/>
        </a:p>
      </dgm:t>
    </dgm:pt>
    <dgm:pt modelId="{F797895C-908D-4C40-886C-865ABCE71ACE}" type="sibTrans" cxnId="{7661B0C7-4E3E-4A3D-A622-AC1BB087BA18}">
      <dgm:prSet/>
      <dgm:spPr/>
      <dgm:t>
        <a:bodyPr/>
        <a:lstStyle/>
        <a:p>
          <a:endParaRPr lang="en-US"/>
        </a:p>
      </dgm:t>
    </dgm:pt>
    <dgm:pt modelId="{8713F70C-7CD6-4338-91E3-77A04DAA5455}" type="pres">
      <dgm:prSet presAssocID="{8BC60C39-6D7B-4492-9EDA-9830BD6ACA97}" presName="linear" presStyleCnt="0">
        <dgm:presLayoutVars>
          <dgm:animLvl val="lvl"/>
          <dgm:resizeHandles val="exact"/>
        </dgm:presLayoutVars>
      </dgm:prSet>
      <dgm:spPr/>
    </dgm:pt>
    <dgm:pt modelId="{55413B86-EE9C-47D5-B358-81F9175BC29F}" type="pres">
      <dgm:prSet presAssocID="{62BA3572-1F9A-4BC7-9173-307865257BE1}" presName="parentText" presStyleLbl="node1" presStyleIdx="0" presStyleCnt="7">
        <dgm:presLayoutVars>
          <dgm:chMax val="0"/>
          <dgm:bulletEnabled val="1"/>
        </dgm:presLayoutVars>
      </dgm:prSet>
      <dgm:spPr/>
    </dgm:pt>
    <dgm:pt modelId="{89DB9089-4F68-400E-B289-EEE5F151D018}" type="pres">
      <dgm:prSet presAssocID="{63AF36B4-60B4-4193-8CA1-52BDA7A37458}" presName="spacer" presStyleCnt="0"/>
      <dgm:spPr/>
    </dgm:pt>
    <dgm:pt modelId="{28210037-EAB7-45F1-8259-9B5E77A9A8F8}" type="pres">
      <dgm:prSet presAssocID="{BA8C8F60-F15C-4664-9C81-1B04F04069D9}" presName="parentText" presStyleLbl="node1" presStyleIdx="1" presStyleCnt="7">
        <dgm:presLayoutVars>
          <dgm:chMax val="0"/>
          <dgm:bulletEnabled val="1"/>
        </dgm:presLayoutVars>
      </dgm:prSet>
      <dgm:spPr/>
    </dgm:pt>
    <dgm:pt modelId="{A92D1999-95CA-4711-84E6-689FCE8C2646}" type="pres">
      <dgm:prSet presAssocID="{DA7C6A47-E486-40FA-A3CA-AC04719AE7D5}" presName="spacer" presStyleCnt="0"/>
      <dgm:spPr/>
    </dgm:pt>
    <dgm:pt modelId="{7E6DD237-E942-411E-9D28-893A9CE8E677}" type="pres">
      <dgm:prSet presAssocID="{048C3D89-9413-4984-811B-2CC62E3BEA5A}" presName="parentText" presStyleLbl="node1" presStyleIdx="2" presStyleCnt="7">
        <dgm:presLayoutVars>
          <dgm:chMax val="0"/>
          <dgm:bulletEnabled val="1"/>
        </dgm:presLayoutVars>
      </dgm:prSet>
      <dgm:spPr/>
    </dgm:pt>
    <dgm:pt modelId="{3C36F8D0-08D0-47BC-B364-80CE16C62C74}" type="pres">
      <dgm:prSet presAssocID="{F6935124-63C7-4134-A51E-E42E4CFEDB1E}" presName="spacer" presStyleCnt="0"/>
      <dgm:spPr/>
    </dgm:pt>
    <dgm:pt modelId="{C7833C63-E36D-43E8-B654-210AC52DE898}" type="pres">
      <dgm:prSet presAssocID="{AB243F0F-5152-4776-94DA-320EE53679D1}" presName="parentText" presStyleLbl="node1" presStyleIdx="3" presStyleCnt="7">
        <dgm:presLayoutVars>
          <dgm:chMax val="0"/>
          <dgm:bulletEnabled val="1"/>
        </dgm:presLayoutVars>
      </dgm:prSet>
      <dgm:spPr/>
    </dgm:pt>
    <dgm:pt modelId="{7ACEBBEC-BDB8-485D-8CDE-FA4F37FE9ECD}" type="pres">
      <dgm:prSet presAssocID="{E524598D-A9B0-49BB-BFBD-FA39FB63F786}" presName="spacer" presStyleCnt="0"/>
      <dgm:spPr/>
    </dgm:pt>
    <dgm:pt modelId="{1194825D-8916-41FB-9506-52D4918782CC}" type="pres">
      <dgm:prSet presAssocID="{60C6C8A9-E5C0-4DA7-A23B-1A1B4E367915}" presName="parentText" presStyleLbl="node1" presStyleIdx="4" presStyleCnt="7">
        <dgm:presLayoutVars>
          <dgm:chMax val="0"/>
          <dgm:bulletEnabled val="1"/>
        </dgm:presLayoutVars>
      </dgm:prSet>
      <dgm:spPr/>
    </dgm:pt>
    <dgm:pt modelId="{7FF2C3B1-A7F8-4737-A8ED-65F3F150A1CB}" type="pres">
      <dgm:prSet presAssocID="{E3B85742-F256-4A0E-974B-D11265D3C61E}" presName="spacer" presStyleCnt="0"/>
      <dgm:spPr/>
    </dgm:pt>
    <dgm:pt modelId="{2FB3FED8-BBCB-4F05-A578-C790FE430BE9}" type="pres">
      <dgm:prSet presAssocID="{6EF9F579-38F1-4B3B-9291-1A8731D27DB3}" presName="parentText" presStyleLbl="node1" presStyleIdx="5" presStyleCnt="7">
        <dgm:presLayoutVars>
          <dgm:chMax val="0"/>
          <dgm:bulletEnabled val="1"/>
        </dgm:presLayoutVars>
      </dgm:prSet>
      <dgm:spPr/>
    </dgm:pt>
    <dgm:pt modelId="{EF2260F9-C3CC-4450-A8F5-3898C4411B35}" type="pres">
      <dgm:prSet presAssocID="{86EB0980-3FB5-4978-BE9F-1E2F7551789F}" presName="spacer" presStyleCnt="0"/>
      <dgm:spPr/>
    </dgm:pt>
    <dgm:pt modelId="{940B5230-976A-40D6-B356-C36ED0406A8E}" type="pres">
      <dgm:prSet presAssocID="{383D0BEB-4255-48FF-AA87-2FA7A383A8CE}" presName="parentText" presStyleLbl="node1" presStyleIdx="6" presStyleCnt="7">
        <dgm:presLayoutVars>
          <dgm:chMax val="0"/>
          <dgm:bulletEnabled val="1"/>
        </dgm:presLayoutVars>
      </dgm:prSet>
      <dgm:spPr/>
    </dgm:pt>
  </dgm:ptLst>
  <dgm:cxnLst>
    <dgm:cxn modelId="{8B293D35-BE10-4308-92DC-67E2B5099B79}" type="presOf" srcId="{62BA3572-1F9A-4BC7-9173-307865257BE1}" destId="{55413B86-EE9C-47D5-B358-81F9175BC29F}" srcOrd="0" destOrd="0" presId="urn:microsoft.com/office/officeart/2005/8/layout/vList2"/>
    <dgm:cxn modelId="{EA9AC044-CA83-4731-9886-78911D29B8EE}" srcId="{8BC60C39-6D7B-4492-9EDA-9830BD6ACA97}" destId="{60C6C8A9-E5C0-4DA7-A23B-1A1B4E367915}" srcOrd="4" destOrd="0" parTransId="{3655ADA9-CFFB-4E61-9635-109D4333AFFF}" sibTransId="{E3B85742-F256-4A0E-974B-D11265D3C61E}"/>
    <dgm:cxn modelId="{CD5BDB46-DA0E-4C9D-928C-A1F0C233288E}" type="presOf" srcId="{60C6C8A9-E5C0-4DA7-A23B-1A1B4E367915}" destId="{1194825D-8916-41FB-9506-52D4918782CC}" srcOrd="0" destOrd="0" presId="urn:microsoft.com/office/officeart/2005/8/layout/vList2"/>
    <dgm:cxn modelId="{578DDB67-F35F-49F5-A17B-FFB1209ACC37}" type="presOf" srcId="{383D0BEB-4255-48FF-AA87-2FA7A383A8CE}" destId="{940B5230-976A-40D6-B356-C36ED0406A8E}" srcOrd="0" destOrd="0" presId="urn:microsoft.com/office/officeart/2005/8/layout/vList2"/>
    <dgm:cxn modelId="{BF39B58F-0781-42D7-8B92-1D9BEA59EC50}" type="presOf" srcId="{BA8C8F60-F15C-4664-9C81-1B04F04069D9}" destId="{28210037-EAB7-45F1-8259-9B5E77A9A8F8}" srcOrd="0" destOrd="0" presId="urn:microsoft.com/office/officeart/2005/8/layout/vList2"/>
    <dgm:cxn modelId="{FBAEFA90-20B6-4631-BFF9-13F44F1D447A}" srcId="{8BC60C39-6D7B-4492-9EDA-9830BD6ACA97}" destId="{AB243F0F-5152-4776-94DA-320EE53679D1}" srcOrd="3" destOrd="0" parTransId="{6538220E-866A-44ED-9E76-E9EB58453D1F}" sibTransId="{E524598D-A9B0-49BB-BFBD-FA39FB63F786}"/>
    <dgm:cxn modelId="{6629D09E-98BE-4510-AE0A-2A2B577674CF}" srcId="{8BC60C39-6D7B-4492-9EDA-9830BD6ACA97}" destId="{048C3D89-9413-4984-811B-2CC62E3BEA5A}" srcOrd="2" destOrd="0" parTransId="{5D90D985-77E0-4606-9C28-70844F9EC95A}" sibTransId="{F6935124-63C7-4134-A51E-E42E4CFEDB1E}"/>
    <dgm:cxn modelId="{65F600C3-7C7D-40DB-B6E1-1528A009EAC6}" type="presOf" srcId="{AB243F0F-5152-4776-94DA-320EE53679D1}" destId="{C7833C63-E36D-43E8-B654-210AC52DE898}" srcOrd="0" destOrd="0" presId="urn:microsoft.com/office/officeart/2005/8/layout/vList2"/>
    <dgm:cxn modelId="{7661B0C7-4E3E-4A3D-A622-AC1BB087BA18}" srcId="{8BC60C39-6D7B-4492-9EDA-9830BD6ACA97}" destId="{383D0BEB-4255-48FF-AA87-2FA7A383A8CE}" srcOrd="6" destOrd="0" parTransId="{EC468B40-CAF8-4A38-9CB0-3F5AA850CD47}" sibTransId="{F797895C-908D-4C40-886C-865ABCE71ACE}"/>
    <dgm:cxn modelId="{33FE39C9-30E9-488D-8729-B65BDEEA17D7}" type="presOf" srcId="{8BC60C39-6D7B-4492-9EDA-9830BD6ACA97}" destId="{8713F70C-7CD6-4338-91E3-77A04DAA5455}" srcOrd="0" destOrd="0" presId="urn:microsoft.com/office/officeart/2005/8/layout/vList2"/>
    <dgm:cxn modelId="{30EE94C9-92EB-41B8-9CCF-6F597B5EB24E}" srcId="{8BC60C39-6D7B-4492-9EDA-9830BD6ACA97}" destId="{BA8C8F60-F15C-4664-9C81-1B04F04069D9}" srcOrd="1" destOrd="0" parTransId="{87980308-31C3-4761-B73E-B8F9FA7A3352}" sibTransId="{DA7C6A47-E486-40FA-A3CA-AC04719AE7D5}"/>
    <dgm:cxn modelId="{9CE020D3-9302-40B9-AE34-8842A4D59514}" type="presOf" srcId="{6EF9F579-38F1-4B3B-9291-1A8731D27DB3}" destId="{2FB3FED8-BBCB-4F05-A578-C790FE430BE9}" srcOrd="0" destOrd="0" presId="urn:microsoft.com/office/officeart/2005/8/layout/vList2"/>
    <dgm:cxn modelId="{FA72E8DB-A30E-4E31-A8E7-72737D3ABDF4}" srcId="{8BC60C39-6D7B-4492-9EDA-9830BD6ACA97}" destId="{6EF9F579-38F1-4B3B-9291-1A8731D27DB3}" srcOrd="5" destOrd="0" parTransId="{055500DE-B9F7-452E-86DB-0F653DCEE37A}" sibTransId="{86EB0980-3FB5-4978-BE9F-1E2F7551789F}"/>
    <dgm:cxn modelId="{4CB59CE5-D62B-437B-96C5-13417F59DFDF}" type="presOf" srcId="{048C3D89-9413-4984-811B-2CC62E3BEA5A}" destId="{7E6DD237-E942-411E-9D28-893A9CE8E677}" srcOrd="0" destOrd="0" presId="urn:microsoft.com/office/officeart/2005/8/layout/vList2"/>
    <dgm:cxn modelId="{A3FA7EF4-C60D-4F39-A636-A113DF270C39}" srcId="{8BC60C39-6D7B-4492-9EDA-9830BD6ACA97}" destId="{62BA3572-1F9A-4BC7-9173-307865257BE1}" srcOrd="0" destOrd="0" parTransId="{B609A0B9-366D-4C56-89A3-390D39AF4514}" sibTransId="{63AF36B4-60B4-4193-8CA1-52BDA7A37458}"/>
    <dgm:cxn modelId="{3939C1B2-4F9F-408F-9793-6C0E7836CF2E}" type="presParOf" srcId="{8713F70C-7CD6-4338-91E3-77A04DAA5455}" destId="{55413B86-EE9C-47D5-B358-81F9175BC29F}" srcOrd="0" destOrd="0" presId="urn:microsoft.com/office/officeart/2005/8/layout/vList2"/>
    <dgm:cxn modelId="{96CA56C7-506D-4679-B206-4EC7A1A5160F}" type="presParOf" srcId="{8713F70C-7CD6-4338-91E3-77A04DAA5455}" destId="{89DB9089-4F68-400E-B289-EEE5F151D018}" srcOrd="1" destOrd="0" presId="urn:microsoft.com/office/officeart/2005/8/layout/vList2"/>
    <dgm:cxn modelId="{A78FC229-D3FF-4DB0-89C5-0E7A328FD920}" type="presParOf" srcId="{8713F70C-7CD6-4338-91E3-77A04DAA5455}" destId="{28210037-EAB7-45F1-8259-9B5E77A9A8F8}" srcOrd="2" destOrd="0" presId="urn:microsoft.com/office/officeart/2005/8/layout/vList2"/>
    <dgm:cxn modelId="{600D73B2-8A05-4233-BF92-69E79F56FE8F}" type="presParOf" srcId="{8713F70C-7CD6-4338-91E3-77A04DAA5455}" destId="{A92D1999-95CA-4711-84E6-689FCE8C2646}" srcOrd="3" destOrd="0" presId="urn:microsoft.com/office/officeart/2005/8/layout/vList2"/>
    <dgm:cxn modelId="{ADF66003-6DE8-4E99-879D-5528E8269273}" type="presParOf" srcId="{8713F70C-7CD6-4338-91E3-77A04DAA5455}" destId="{7E6DD237-E942-411E-9D28-893A9CE8E677}" srcOrd="4" destOrd="0" presId="urn:microsoft.com/office/officeart/2005/8/layout/vList2"/>
    <dgm:cxn modelId="{29D726D3-11C9-4BB8-B34A-BBDBEE98480F}" type="presParOf" srcId="{8713F70C-7CD6-4338-91E3-77A04DAA5455}" destId="{3C36F8D0-08D0-47BC-B364-80CE16C62C74}" srcOrd="5" destOrd="0" presId="urn:microsoft.com/office/officeart/2005/8/layout/vList2"/>
    <dgm:cxn modelId="{B52CAA93-1BCB-468D-ADE6-6F2EB2FF1F76}" type="presParOf" srcId="{8713F70C-7CD6-4338-91E3-77A04DAA5455}" destId="{C7833C63-E36D-43E8-B654-210AC52DE898}" srcOrd="6" destOrd="0" presId="urn:microsoft.com/office/officeart/2005/8/layout/vList2"/>
    <dgm:cxn modelId="{D08D70EA-0052-48A5-8EFA-435F0EC2D3BD}" type="presParOf" srcId="{8713F70C-7CD6-4338-91E3-77A04DAA5455}" destId="{7ACEBBEC-BDB8-485D-8CDE-FA4F37FE9ECD}" srcOrd="7" destOrd="0" presId="urn:microsoft.com/office/officeart/2005/8/layout/vList2"/>
    <dgm:cxn modelId="{D3D670C0-64E4-4EF1-94F4-CF9FC076155A}" type="presParOf" srcId="{8713F70C-7CD6-4338-91E3-77A04DAA5455}" destId="{1194825D-8916-41FB-9506-52D4918782CC}" srcOrd="8" destOrd="0" presId="urn:microsoft.com/office/officeart/2005/8/layout/vList2"/>
    <dgm:cxn modelId="{F176CC43-88E7-42D7-B835-CCDF788F3FA5}" type="presParOf" srcId="{8713F70C-7CD6-4338-91E3-77A04DAA5455}" destId="{7FF2C3B1-A7F8-4737-A8ED-65F3F150A1CB}" srcOrd="9" destOrd="0" presId="urn:microsoft.com/office/officeart/2005/8/layout/vList2"/>
    <dgm:cxn modelId="{801A76E8-447F-4109-9FAB-0BFF2CA098BB}" type="presParOf" srcId="{8713F70C-7CD6-4338-91E3-77A04DAA5455}" destId="{2FB3FED8-BBCB-4F05-A578-C790FE430BE9}" srcOrd="10" destOrd="0" presId="urn:microsoft.com/office/officeart/2005/8/layout/vList2"/>
    <dgm:cxn modelId="{A1D28973-213C-4239-AC0C-5960AD22396F}" type="presParOf" srcId="{8713F70C-7CD6-4338-91E3-77A04DAA5455}" destId="{EF2260F9-C3CC-4450-A8F5-3898C4411B35}" srcOrd="11" destOrd="0" presId="urn:microsoft.com/office/officeart/2005/8/layout/vList2"/>
    <dgm:cxn modelId="{25E64E47-699D-41E9-A677-B55F453D3F84}" type="presParOf" srcId="{8713F70C-7CD6-4338-91E3-77A04DAA5455}" destId="{940B5230-976A-40D6-B356-C36ED0406A8E}"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C60C39-6D7B-4492-9EDA-9830BD6ACA9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2BA3572-1F9A-4BC7-9173-307865257BE1}">
      <dgm:prSet phldrT="[Text]" phldr="0"/>
      <dgm:spPr/>
      <dgm:t>
        <a:bodyPr/>
        <a:lstStyle/>
        <a:p>
          <a:r>
            <a:rPr lang="en-US" dirty="0"/>
            <a:t>Traditional CAD Architecture</a:t>
          </a:r>
        </a:p>
      </dgm:t>
    </dgm:pt>
    <dgm:pt modelId="{B609A0B9-366D-4C56-89A3-390D39AF4514}" type="parTrans" cxnId="{A3FA7EF4-C60D-4F39-A636-A113DF270C39}">
      <dgm:prSet/>
      <dgm:spPr/>
      <dgm:t>
        <a:bodyPr/>
        <a:lstStyle/>
        <a:p>
          <a:endParaRPr lang="en-US"/>
        </a:p>
      </dgm:t>
    </dgm:pt>
    <dgm:pt modelId="{63AF36B4-60B4-4193-8CA1-52BDA7A37458}" type="sibTrans" cxnId="{A3FA7EF4-C60D-4F39-A636-A113DF270C39}">
      <dgm:prSet/>
      <dgm:spPr/>
      <dgm:t>
        <a:bodyPr/>
        <a:lstStyle/>
        <a:p>
          <a:endParaRPr lang="en-US"/>
        </a:p>
      </dgm:t>
    </dgm:pt>
    <dgm:pt modelId="{F6BB1B1F-D757-4B19-B6CF-521AECA36311}">
      <dgm:prSet phldrT="[Text]" phldr="0"/>
      <dgm:spPr/>
      <dgm:t>
        <a:bodyPr/>
        <a:lstStyle/>
        <a:p>
          <a:r>
            <a:rPr lang="en-US" dirty="0"/>
            <a:t>SolidWorks</a:t>
          </a:r>
        </a:p>
      </dgm:t>
    </dgm:pt>
    <dgm:pt modelId="{B3EA8DE0-F917-4461-A319-E26A12A154BE}" type="parTrans" cxnId="{07CDCCA8-733D-4F88-BED9-23355496E7EF}">
      <dgm:prSet/>
      <dgm:spPr/>
      <dgm:t>
        <a:bodyPr/>
        <a:lstStyle/>
        <a:p>
          <a:endParaRPr lang="en-US"/>
        </a:p>
      </dgm:t>
    </dgm:pt>
    <dgm:pt modelId="{E9E5CEB5-F5A8-4EAE-9F93-C9F734E511C7}" type="sibTrans" cxnId="{07CDCCA8-733D-4F88-BED9-23355496E7EF}">
      <dgm:prSet/>
      <dgm:spPr/>
      <dgm:t>
        <a:bodyPr/>
        <a:lstStyle/>
        <a:p>
          <a:endParaRPr lang="en-US"/>
        </a:p>
      </dgm:t>
    </dgm:pt>
    <dgm:pt modelId="{5E3BE880-005D-4570-AC71-7ECFFAAB3B21}">
      <dgm:prSet phldrT="[Text]" phldr="0"/>
      <dgm:spPr/>
      <dgm:t>
        <a:bodyPr/>
        <a:lstStyle/>
        <a:p>
          <a:r>
            <a:rPr lang="en-US" dirty="0"/>
            <a:t>Siemens NX</a:t>
          </a:r>
        </a:p>
      </dgm:t>
    </dgm:pt>
    <dgm:pt modelId="{91E9E628-B6E9-4F4C-88F8-5596A4E88950}" type="parTrans" cxnId="{0E469CC5-8459-40A1-A9BB-0E7A1630850C}">
      <dgm:prSet/>
      <dgm:spPr/>
      <dgm:t>
        <a:bodyPr/>
        <a:lstStyle/>
        <a:p>
          <a:endParaRPr lang="en-US"/>
        </a:p>
      </dgm:t>
    </dgm:pt>
    <dgm:pt modelId="{1EAF1110-6D19-4554-BEA8-81C48788CB09}" type="sibTrans" cxnId="{0E469CC5-8459-40A1-A9BB-0E7A1630850C}">
      <dgm:prSet/>
      <dgm:spPr/>
      <dgm:t>
        <a:bodyPr/>
        <a:lstStyle/>
        <a:p>
          <a:endParaRPr lang="en-US"/>
        </a:p>
      </dgm:t>
    </dgm:pt>
    <dgm:pt modelId="{A41C7752-0EC4-46DB-ACD0-4CB8A9C172C0}">
      <dgm:prSet phldrT="[Text]" phldr="0"/>
      <dgm:spPr/>
      <dgm:t>
        <a:bodyPr/>
        <a:lstStyle/>
        <a:p>
          <a:r>
            <a:rPr lang="en-US" dirty="0"/>
            <a:t>Autodesk Inventor</a:t>
          </a:r>
        </a:p>
      </dgm:t>
    </dgm:pt>
    <dgm:pt modelId="{82CB951F-A9BD-4458-9EDE-1723A87969CF}" type="parTrans" cxnId="{FE5D114C-5B95-4EF8-8028-378D721A5A24}">
      <dgm:prSet/>
      <dgm:spPr/>
      <dgm:t>
        <a:bodyPr/>
        <a:lstStyle/>
        <a:p>
          <a:endParaRPr lang="en-US"/>
        </a:p>
      </dgm:t>
    </dgm:pt>
    <dgm:pt modelId="{BAA2C9FB-A714-4C73-BEC5-C47765187ED0}" type="sibTrans" cxnId="{FE5D114C-5B95-4EF8-8028-378D721A5A24}">
      <dgm:prSet/>
      <dgm:spPr/>
      <dgm:t>
        <a:bodyPr/>
        <a:lstStyle/>
        <a:p>
          <a:endParaRPr lang="en-US"/>
        </a:p>
      </dgm:t>
    </dgm:pt>
    <dgm:pt modelId="{A3F42B58-2575-4820-832D-1FA40CC0ACE1}">
      <dgm:prSet phldrT="[Text]" phldr="0"/>
      <dgm:spPr/>
      <dgm:t>
        <a:bodyPr/>
        <a:lstStyle/>
        <a:p>
          <a:r>
            <a:rPr lang="en-US"/>
            <a:t>Cloud-Enabled CAD Architecture</a:t>
          </a:r>
          <a:endParaRPr lang="en-US" dirty="0"/>
        </a:p>
      </dgm:t>
    </dgm:pt>
    <dgm:pt modelId="{288BDC29-C7AB-4772-A9DD-8C7E14C52B0B}" type="parTrans" cxnId="{80FC4CFF-7F08-4F73-B0E8-46482694DDBA}">
      <dgm:prSet/>
      <dgm:spPr/>
      <dgm:t>
        <a:bodyPr/>
        <a:lstStyle/>
        <a:p>
          <a:endParaRPr lang="en-US"/>
        </a:p>
      </dgm:t>
    </dgm:pt>
    <dgm:pt modelId="{6C33645E-C5CB-486F-8802-57CF40AB4571}" type="sibTrans" cxnId="{80FC4CFF-7F08-4F73-B0E8-46482694DDBA}">
      <dgm:prSet/>
      <dgm:spPr/>
      <dgm:t>
        <a:bodyPr/>
        <a:lstStyle/>
        <a:p>
          <a:endParaRPr lang="en-US"/>
        </a:p>
      </dgm:t>
    </dgm:pt>
    <dgm:pt modelId="{131ABD7B-D3F6-424F-AFAB-37FE497C0619}">
      <dgm:prSet phldrT="[Text]" phldr="0"/>
      <dgm:spPr/>
      <dgm:t>
        <a:bodyPr/>
        <a:lstStyle/>
        <a:p>
          <a:r>
            <a:rPr lang="en-US"/>
            <a:t>Siemens NX + Teamcenter</a:t>
          </a:r>
          <a:endParaRPr lang="en-US" dirty="0"/>
        </a:p>
      </dgm:t>
    </dgm:pt>
    <dgm:pt modelId="{21E81434-B6CA-4A66-A9DE-1499DD4FBC2A}" type="parTrans" cxnId="{734B7252-B071-42F4-8283-6CB99771FBC8}">
      <dgm:prSet/>
      <dgm:spPr/>
      <dgm:t>
        <a:bodyPr/>
        <a:lstStyle/>
        <a:p>
          <a:endParaRPr lang="en-US"/>
        </a:p>
      </dgm:t>
    </dgm:pt>
    <dgm:pt modelId="{14834275-6A60-4F8A-91D7-A350D8BB87B7}" type="sibTrans" cxnId="{734B7252-B071-42F4-8283-6CB99771FBC8}">
      <dgm:prSet/>
      <dgm:spPr/>
      <dgm:t>
        <a:bodyPr/>
        <a:lstStyle/>
        <a:p>
          <a:endParaRPr lang="en-US"/>
        </a:p>
      </dgm:t>
    </dgm:pt>
    <dgm:pt modelId="{3014C378-CF40-4FB8-9269-588672BCF426}">
      <dgm:prSet phldrT="[Text]" phldr="0"/>
      <dgm:spPr/>
      <dgm:t>
        <a:bodyPr/>
        <a:lstStyle/>
        <a:p>
          <a:r>
            <a:rPr lang="en-US"/>
            <a:t>SolidWorks PDM</a:t>
          </a:r>
          <a:endParaRPr lang="en-US" dirty="0"/>
        </a:p>
      </dgm:t>
    </dgm:pt>
    <dgm:pt modelId="{7124B559-E2A1-4CE5-B90F-12CF253F105F}" type="parTrans" cxnId="{18891909-73E9-4C1F-96FF-7E892CB18CE7}">
      <dgm:prSet/>
      <dgm:spPr/>
      <dgm:t>
        <a:bodyPr/>
        <a:lstStyle/>
        <a:p>
          <a:endParaRPr lang="en-US"/>
        </a:p>
      </dgm:t>
    </dgm:pt>
    <dgm:pt modelId="{FC8C0ADC-C5A7-4DE5-B332-EE3CDC833228}" type="sibTrans" cxnId="{18891909-73E9-4C1F-96FF-7E892CB18CE7}">
      <dgm:prSet/>
      <dgm:spPr/>
      <dgm:t>
        <a:bodyPr/>
        <a:lstStyle/>
        <a:p>
          <a:endParaRPr lang="en-US"/>
        </a:p>
      </dgm:t>
    </dgm:pt>
    <dgm:pt modelId="{FD72A8CD-3E12-44E8-9FC0-AA59FC92AD42}">
      <dgm:prSet phldrT="[Text]" phldr="0"/>
      <dgm:spPr/>
      <dgm:t>
        <a:bodyPr/>
        <a:lstStyle/>
        <a:p>
          <a:r>
            <a:rPr lang="en-US"/>
            <a:t>Creo+</a:t>
          </a:r>
          <a:endParaRPr lang="en-US" dirty="0"/>
        </a:p>
      </dgm:t>
    </dgm:pt>
    <dgm:pt modelId="{AA20F45C-3E82-47E3-8119-5ADB8847947D}" type="parTrans" cxnId="{3D881359-BBD2-472E-8F84-A1648968A7CF}">
      <dgm:prSet/>
      <dgm:spPr/>
      <dgm:t>
        <a:bodyPr/>
        <a:lstStyle/>
        <a:p>
          <a:endParaRPr lang="en-US"/>
        </a:p>
      </dgm:t>
    </dgm:pt>
    <dgm:pt modelId="{95D72EA2-4629-4579-8693-F639654E9624}" type="sibTrans" cxnId="{3D881359-BBD2-472E-8F84-A1648968A7CF}">
      <dgm:prSet/>
      <dgm:spPr/>
      <dgm:t>
        <a:bodyPr/>
        <a:lstStyle/>
        <a:p>
          <a:endParaRPr lang="en-US"/>
        </a:p>
      </dgm:t>
    </dgm:pt>
    <dgm:pt modelId="{6E927C29-7F1A-4041-BB05-51FFFC822CE4}">
      <dgm:prSet phldrT="[Text]" phldr="0"/>
      <dgm:spPr/>
      <dgm:t>
        <a:bodyPr/>
        <a:lstStyle/>
        <a:p>
          <a:r>
            <a:rPr lang="en-US"/>
            <a:t>Cloud-Native CAD Architecture</a:t>
          </a:r>
          <a:endParaRPr lang="en-US" dirty="0"/>
        </a:p>
      </dgm:t>
    </dgm:pt>
    <dgm:pt modelId="{F7674093-5DEB-4D94-945F-4EDF832E7C6B}" type="parTrans" cxnId="{1F1072D6-83E6-4870-95F1-FB8A5E6208AF}">
      <dgm:prSet/>
      <dgm:spPr/>
      <dgm:t>
        <a:bodyPr/>
        <a:lstStyle/>
        <a:p>
          <a:endParaRPr lang="en-US"/>
        </a:p>
      </dgm:t>
    </dgm:pt>
    <dgm:pt modelId="{43E794C5-03BF-4064-B1A1-E5D81ED34AA4}" type="sibTrans" cxnId="{1F1072D6-83E6-4870-95F1-FB8A5E6208AF}">
      <dgm:prSet/>
      <dgm:spPr/>
      <dgm:t>
        <a:bodyPr/>
        <a:lstStyle/>
        <a:p>
          <a:endParaRPr lang="en-US"/>
        </a:p>
      </dgm:t>
    </dgm:pt>
    <dgm:pt modelId="{348CE92E-8F1C-4842-BA29-5360CF9B394D}">
      <dgm:prSet phldrT="[Text]" phldr="0"/>
      <dgm:spPr/>
      <dgm:t>
        <a:bodyPr/>
        <a:lstStyle/>
        <a:p>
          <a:r>
            <a:rPr lang="en-US"/>
            <a:t>OnShape</a:t>
          </a:r>
          <a:endParaRPr lang="en-US" dirty="0"/>
        </a:p>
      </dgm:t>
    </dgm:pt>
    <dgm:pt modelId="{9C701454-CD1E-4083-BD1A-39E32EFC509A}" type="parTrans" cxnId="{801BDBD9-91CF-4F39-9B52-FA8C7C4D795C}">
      <dgm:prSet/>
      <dgm:spPr/>
      <dgm:t>
        <a:bodyPr/>
        <a:lstStyle/>
        <a:p>
          <a:endParaRPr lang="en-US"/>
        </a:p>
      </dgm:t>
    </dgm:pt>
    <dgm:pt modelId="{088922C1-8C87-40CA-93A6-76341D3F10FA}" type="sibTrans" cxnId="{801BDBD9-91CF-4F39-9B52-FA8C7C4D795C}">
      <dgm:prSet/>
      <dgm:spPr/>
      <dgm:t>
        <a:bodyPr/>
        <a:lstStyle/>
        <a:p>
          <a:endParaRPr lang="en-US"/>
        </a:p>
      </dgm:t>
    </dgm:pt>
    <dgm:pt modelId="{AB2BE829-3C2E-49FD-A657-E325438E4A22}">
      <dgm:prSet phldrT="[Text]" phldr="0"/>
      <dgm:spPr/>
      <dgm:t>
        <a:bodyPr/>
        <a:lstStyle/>
        <a:p>
          <a:r>
            <a:rPr lang="en-US"/>
            <a:t>Autodesk Fusion</a:t>
          </a:r>
          <a:endParaRPr lang="en-US" dirty="0"/>
        </a:p>
      </dgm:t>
    </dgm:pt>
    <dgm:pt modelId="{F0B04D20-A91D-408A-BCE6-80EFCD6E71AA}" type="parTrans" cxnId="{9BA270E6-FD69-4294-B52E-95558DED6F5D}">
      <dgm:prSet/>
      <dgm:spPr/>
      <dgm:t>
        <a:bodyPr/>
        <a:lstStyle/>
        <a:p>
          <a:endParaRPr lang="en-US"/>
        </a:p>
      </dgm:t>
    </dgm:pt>
    <dgm:pt modelId="{33BBB911-FFDF-4271-B81C-F40CF99FE02E}" type="sibTrans" cxnId="{9BA270E6-FD69-4294-B52E-95558DED6F5D}">
      <dgm:prSet/>
      <dgm:spPr/>
      <dgm:t>
        <a:bodyPr/>
        <a:lstStyle/>
        <a:p>
          <a:endParaRPr lang="en-US"/>
        </a:p>
      </dgm:t>
    </dgm:pt>
    <dgm:pt modelId="{058B8DA2-D66D-4185-80A5-746A5CD1CEC0}">
      <dgm:prSet phldrT="[Text]" phldr="0"/>
      <dgm:spPr/>
      <dgm:t>
        <a:bodyPr/>
        <a:lstStyle/>
        <a:p>
          <a:r>
            <a:rPr lang="en-US"/>
            <a:t>Siemens Solid Edge</a:t>
          </a:r>
          <a:endParaRPr lang="en-US" dirty="0"/>
        </a:p>
      </dgm:t>
    </dgm:pt>
    <dgm:pt modelId="{B1F86FBE-3696-4ECB-A2D7-A7CF882B3896}" type="parTrans" cxnId="{CED7792D-659C-45B3-8F73-6CE134791D96}">
      <dgm:prSet/>
      <dgm:spPr/>
      <dgm:t>
        <a:bodyPr/>
        <a:lstStyle/>
        <a:p>
          <a:endParaRPr lang="en-US"/>
        </a:p>
      </dgm:t>
    </dgm:pt>
    <dgm:pt modelId="{52ED5AD0-A35B-42ED-9EFD-2F1978CD3FB0}" type="sibTrans" cxnId="{CED7792D-659C-45B3-8F73-6CE134791D96}">
      <dgm:prSet/>
      <dgm:spPr/>
      <dgm:t>
        <a:bodyPr/>
        <a:lstStyle/>
        <a:p>
          <a:endParaRPr lang="en-US"/>
        </a:p>
      </dgm:t>
    </dgm:pt>
    <dgm:pt modelId="{8713F70C-7CD6-4338-91E3-77A04DAA5455}" type="pres">
      <dgm:prSet presAssocID="{8BC60C39-6D7B-4492-9EDA-9830BD6ACA97}" presName="linear" presStyleCnt="0">
        <dgm:presLayoutVars>
          <dgm:animLvl val="lvl"/>
          <dgm:resizeHandles val="exact"/>
        </dgm:presLayoutVars>
      </dgm:prSet>
      <dgm:spPr/>
    </dgm:pt>
    <dgm:pt modelId="{55413B86-EE9C-47D5-B358-81F9175BC29F}" type="pres">
      <dgm:prSet presAssocID="{62BA3572-1F9A-4BC7-9173-307865257BE1}" presName="parentText" presStyleLbl="node1" presStyleIdx="0" presStyleCnt="3">
        <dgm:presLayoutVars>
          <dgm:chMax val="0"/>
          <dgm:bulletEnabled val="1"/>
        </dgm:presLayoutVars>
      </dgm:prSet>
      <dgm:spPr/>
    </dgm:pt>
    <dgm:pt modelId="{8BB9AE18-2E2C-4376-BB12-86E3F8F46D4E}" type="pres">
      <dgm:prSet presAssocID="{62BA3572-1F9A-4BC7-9173-307865257BE1}" presName="childText" presStyleLbl="revTx" presStyleIdx="0" presStyleCnt="3">
        <dgm:presLayoutVars>
          <dgm:bulletEnabled val="1"/>
        </dgm:presLayoutVars>
      </dgm:prSet>
      <dgm:spPr/>
    </dgm:pt>
    <dgm:pt modelId="{17D27665-7DE1-4B4F-850D-1746F6F33B22}" type="pres">
      <dgm:prSet presAssocID="{A3F42B58-2575-4820-832D-1FA40CC0ACE1}" presName="parentText" presStyleLbl="node1" presStyleIdx="1" presStyleCnt="3">
        <dgm:presLayoutVars>
          <dgm:chMax val="0"/>
          <dgm:bulletEnabled val="1"/>
        </dgm:presLayoutVars>
      </dgm:prSet>
      <dgm:spPr/>
    </dgm:pt>
    <dgm:pt modelId="{4559724D-F57B-4231-88CF-32D1251A8C53}" type="pres">
      <dgm:prSet presAssocID="{A3F42B58-2575-4820-832D-1FA40CC0ACE1}" presName="childText" presStyleLbl="revTx" presStyleIdx="1" presStyleCnt="3">
        <dgm:presLayoutVars>
          <dgm:bulletEnabled val="1"/>
        </dgm:presLayoutVars>
      </dgm:prSet>
      <dgm:spPr/>
    </dgm:pt>
    <dgm:pt modelId="{E072DC1F-6582-4A16-BBA2-2744E5BCB7DA}" type="pres">
      <dgm:prSet presAssocID="{6E927C29-7F1A-4041-BB05-51FFFC822CE4}" presName="parentText" presStyleLbl="node1" presStyleIdx="2" presStyleCnt="3">
        <dgm:presLayoutVars>
          <dgm:chMax val="0"/>
          <dgm:bulletEnabled val="1"/>
        </dgm:presLayoutVars>
      </dgm:prSet>
      <dgm:spPr/>
    </dgm:pt>
    <dgm:pt modelId="{A74292B2-2255-4707-B5CE-16E15B4C390B}" type="pres">
      <dgm:prSet presAssocID="{6E927C29-7F1A-4041-BB05-51FFFC822CE4}" presName="childText" presStyleLbl="revTx" presStyleIdx="2" presStyleCnt="3">
        <dgm:presLayoutVars>
          <dgm:bulletEnabled val="1"/>
        </dgm:presLayoutVars>
      </dgm:prSet>
      <dgm:spPr/>
    </dgm:pt>
  </dgm:ptLst>
  <dgm:cxnLst>
    <dgm:cxn modelId="{18891909-73E9-4C1F-96FF-7E892CB18CE7}" srcId="{A3F42B58-2575-4820-832D-1FA40CC0ACE1}" destId="{3014C378-CF40-4FB8-9269-588672BCF426}" srcOrd="1" destOrd="0" parTransId="{7124B559-E2A1-4CE5-B90F-12CF253F105F}" sibTransId="{FC8C0ADC-C5A7-4DE5-B332-EE3CDC833228}"/>
    <dgm:cxn modelId="{CED7792D-659C-45B3-8F73-6CE134791D96}" srcId="{6E927C29-7F1A-4041-BB05-51FFFC822CE4}" destId="{058B8DA2-D66D-4185-80A5-746A5CD1CEC0}" srcOrd="2" destOrd="0" parTransId="{B1F86FBE-3696-4ECB-A2D7-A7CF882B3896}" sibTransId="{52ED5AD0-A35B-42ED-9EFD-2F1978CD3FB0}"/>
    <dgm:cxn modelId="{1044685E-3514-4A64-9724-1256B847C068}" type="presOf" srcId="{6E927C29-7F1A-4041-BB05-51FFFC822CE4}" destId="{E072DC1F-6582-4A16-BBA2-2744E5BCB7DA}" srcOrd="0" destOrd="0" presId="urn:microsoft.com/office/officeart/2005/8/layout/vList2"/>
    <dgm:cxn modelId="{A301955F-5070-4EAA-9E2F-F584C0A823F2}" type="presOf" srcId="{3014C378-CF40-4FB8-9269-588672BCF426}" destId="{4559724D-F57B-4231-88CF-32D1251A8C53}" srcOrd="0" destOrd="1" presId="urn:microsoft.com/office/officeart/2005/8/layout/vList2"/>
    <dgm:cxn modelId="{D92EFA5F-0749-40DC-ADEC-AD28144EB4BB}" type="presOf" srcId="{348CE92E-8F1C-4842-BA29-5360CF9B394D}" destId="{A74292B2-2255-4707-B5CE-16E15B4C390B}" srcOrd="0" destOrd="0" presId="urn:microsoft.com/office/officeart/2005/8/layout/vList2"/>
    <dgm:cxn modelId="{FE5D114C-5B95-4EF8-8028-378D721A5A24}" srcId="{62BA3572-1F9A-4BC7-9173-307865257BE1}" destId="{A41C7752-0EC4-46DB-ACD0-4CB8A9C172C0}" srcOrd="2" destOrd="0" parTransId="{82CB951F-A9BD-4458-9EDE-1723A87969CF}" sibTransId="{BAA2C9FB-A714-4C73-BEC5-C47765187ED0}"/>
    <dgm:cxn modelId="{734B7252-B071-42F4-8283-6CB99771FBC8}" srcId="{A3F42B58-2575-4820-832D-1FA40CC0ACE1}" destId="{131ABD7B-D3F6-424F-AFAB-37FE497C0619}" srcOrd="0" destOrd="0" parTransId="{21E81434-B6CA-4A66-A9DE-1499DD4FBC2A}" sibTransId="{14834275-6A60-4F8A-91D7-A350D8BB87B7}"/>
    <dgm:cxn modelId="{5BBA8C75-2A2F-4809-A188-642AE166C289}" type="presOf" srcId="{5E3BE880-005D-4570-AC71-7ECFFAAB3B21}" destId="{8BB9AE18-2E2C-4376-BB12-86E3F8F46D4E}" srcOrd="0" destOrd="1" presId="urn:microsoft.com/office/officeart/2005/8/layout/vList2"/>
    <dgm:cxn modelId="{3D881359-BBD2-472E-8F84-A1648968A7CF}" srcId="{A3F42B58-2575-4820-832D-1FA40CC0ACE1}" destId="{FD72A8CD-3E12-44E8-9FC0-AA59FC92AD42}" srcOrd="2" destOrd="0" parTransId="{AA20F45C-3E82-47E3-8119-5ADB8847947D}" sibTransId="{95D72EA2-4629-4579-8693-F639654E9624}"/>
    <dgm:cxn modelId="{ADF2217A-1E62-4874-83F5-0EBB8E74DEC6}" type="presOf" srcId="{AB2BE829-3C2E-49FD-A657-E325438E4A22}" destId="{A74292B2-2255-4707-B5CE-16E15B4C390B}" srcOrd="0" destOrd="1" presId="urn:microsoft.com/office/officeart/2005/8/layout/vList2"/>
    <dgm:cxn modelId="{D538D486-6297-40A7-84DE-13455E5460D4}" type="presOf" srcId="{131ABD7B-D3F6-424F-AFAB-37FE497C0619}" destId="{4559724D-F57B-4231-88CF-32D1251A8C53}" srcOrd="0" destOrd="0" presId="urn:microsoft.com/office/officeart/2005/8/layout/vList2"/>
    <dgm:cxn modelId="{07CDCCA8-733D-4F88-BED9-23355496E7EF}" srcId="{62BA3572-1F9A-4BC7-9173-307865257BE1}" destId="{F6BB1B1F-D757-4B19-B6CF-521AECA36311}" srcOrd="0" destOrd="0" parTransId="{B3EA8DE0-F917-4461-A319-E26A12A154BE}" sibTransId="{E9E5CEB5-F5A8-4EAE-9F93-C9F734E511C7}"/>
    <dgm:cxn modelId="{38742EB2-73DD-49D0-9C7E-F4ADD1F4D120}" type="presOf" srcId="{FD72A8CD-3E12-44E8-9FC0-AA59FC92AD42}" destId="{4559724D-F57B-4231-88CF-32D1251A8C53}" srcOrd="0" destOrd="2" presId="urn:microsoft.com/office/officeart/2005/8/layout/vList2"/>
    <dgm:cxn modelId="{0E469CC5-8459-40A1-A9BB-0E7A1630850C}" srcId="{62BA3572-1F9A-4BC7-9173-307865257BE1}" destId="{5E3BE880-005D-4570-AC71-7ECFFAAB3B21}" srcOrd="1" destOrd="0" parTransId="{91E9E628-B6E9-4F4C-88F8-5596A4E88950}" sibTransId="{1EAF1110-6D19-4554-BEA8-81C48788CB09}"/>
    <dgm:cxn modelId="{33FE39C9-30E9-488D-8729-B65BDEEA17D7}" type="presOf" srcId="{8BC60C39-6D7B-4492-9EDA-9830BD6ACA97}" destId="{8713F70C-7CD6-4338-91E3-77A04DAA5455}" srcOrd="0" destOrd="0" presId="urn:microsoft.com/office/officeart/2005/8/layout/vList2"/>
    <dgm:cxn modelId="{A1C4E6CC-E5E2-4B8F-8ADC-8833955D1150}" type="presOf" srcId="{F6BB1B1F-D757-4B19-B6CF-521AECA36311}" destId="{8BB9AE18-2E2C-4376-BB12-86E3F8F46D4E}" srcOrd="0" destOrd="0" presId="urn:microsoft.com/office/officeart/2005/8/layout/vList2"/>
    <dgm:cxn modelId="{522645D2-BEA5-41B1-A5F3-8E6A6EE7FE2C}" type="presOf" srcId="{A41C7752-0EC4-46DB-ACD0-4CB8A9C172C0}" destId="{8BB9AE18-2E2C-4376-BB12-86E3F8F46D4E}" srcOrd="0" destOrd="2" presId="urn:microsoft.com/office/officeart/2005/8/layout/vList2"/>
    <dgm:cxn modelId="{1F1072D6-83E6-4870-95F1-FB8A5E6208AF}" srcId="{8BC60C39-6D7B-4492-9EDA-9830BD6ACA97}" destId="{6E927C29-7F1A-4041-BB05-51FFFC822CE4}" srcOrd="2" destOrd="0" parTransId="{F7674093-5DEB-4D94-945F-4EDF832E7C6B}" sibTransId="{43E794C5-03BF-4064-B1A1-E5D81ED34AA4}"/>
    <dgm:cxn modelId="{801BDBD9-91CF-4F39-9B52-FA8C7C4D795C}" srcId="{6E927C29-7F1A-4041-BB05-51FFFC822CE4}" destId="{348CE92E-8F1C-4842-BA29-5360CF9B394D}" srcOrd="0" destOrd="0" parTransId="{9C701454-CD1E-4083-BD1A-39E32EFC509A}" sibTransId="{088922C1-8C87-40CA-93A6-76341D3F10FA}"/>
    <dgm:cxn modelId="{2A93B3DA-7C7A-4B4C-8180-7A5ACD64E579}" type="presOf" srcId="{62BA3572-1F9A-4BC7-9173-307865257BE1}" destId="{55413B86-EE9C-47D5-B358-81F9175BC29F}" srcOrd="0" destOrd="0" presId="urn:microsoft.com/office/officeart/2005/8/layout/vList2"/>
    <dgm:cxn modelId="{E858E5E2-A688-45BC-9382-A3258653D303}" type="presOf" srcId="{A3F42B58-2575-4820-832D-1FA40CC0ACE1}" destId="{17D27665-7DE1-4B4F-850D-1746F6F33B22}" srcOrd="0" destOrd="0" presId="urn:microsoft.com/office/officeart/2005/8/layout/vList2"/>
    <dgm:cxn modelId="{9BA270E6-FD69-4294-B52E-95558DED6F5D}" srcId="{6E927C29-7F1A-4041-BB05-51FFFC822CE4}" destId="{AB2BE829-3C2E-49FD-A657-E325438E4A22}" srcOrd="1" destOrd="0" parTransId="{F0B04D20-A91D-408A-BCE6-80EFCD6E71AA}" sibTransId="{33BBB911-FFDF-4271-B81C-F40CF99FE02E}"/>
    <dgm:cxn modelId="{9BAE64E7-D981-4391-BD2B-BD9739D700D4}" type="presOf" srcId="{058B8DA2-D66D-4185-80A5-746A5CD1CEC0}" destId="{A74292B2-2255-4707-B5CE-16E15B4C390B}" srcOrd="0" destOrd="2" presId="urn:microsoft.com/office/officeart/2005/8/layout/vList2"/>
    <dgm:cxn modelId="{A3FA7EF4-C60D-4F39-A636-A113DF270C39}" srcId="{8BC60C39-6D7B-4492-9EDA-9830BD6ACA97}" destId="{62BA3572-1F9A-4BC7-9173-307865257BE1}" srcOrd="0" destOrd="0" parTransId="{B609A0B9-366D-4C56-89A3-390D39AF4514}" sibTransId="{63AF36B4-60B4-4193-8CA1-52BDA7A37458}"/>
    <dgm:cxn modelId="{80FC4CFF-7F08-4F73-B0E8-46482694DDBA}" srcId="{8BC60C39-6D7B-4492-9EDA-9830BD6ACA97}" destId="{A3F42B58-2575-4820-832D-1FA40CC0ACE1}" srcOrd="1" destOrd="0" parTransId="{288BDC29-C7AB-4772-A9DD-8C7E14C52B0B}" sibTransId="{6C33645E-C5CB-486F-8802-57CF40AB4571}"/>
    <dgm:cxn modelId="{2D5A173F-359F-4BA3-BAA2-84DC5A512C6D}" type="presParOf" srcId="{8713F70C-7CD6-4338-91E3-77A04DAA5455}" destId="{55413B86-EE9C-47D5-B358-81F9175BC29F}" srcOrd="0" destOrd="0" presId="urn:microsoft.com/office/officeart/2005/8/layout/vList2"/>
    <dgm:cxn modelId="{48758560-509D-4B25-8A07-6BBE49690958}" type="presParOf" srcId="{8713F70C-7CD6-4338-91E3-77A04DAA5455}" destId="{8BB9AE18-2E2C-4376-BB12-86E3F8F46D4E}" srcOrd="1" destOrd="0" presId="urn:microsoft.com/office/officeart/2005/8/layout/vList2"/>
    <dgm:cxn modelId="{20199FD2-74A9-4D31-BA29-506F1E2DA373}" type="presParOf" srcId="{8713F70C-7CD6-4338-91E3-77A04DAA5455}" destId="{17D27665-7DE1-4B4F-850D-1746F6F33B22}" srcOrd="2" destOrd="0" presId="urn:microsoft.com/office/officeart/2005/8/layout/vList2"/>
    <dgm:cxn modelId="{DA28C406-06B4-449C-B258-FBA0EE795533}" type="presParOf" srcId="{8713F70C-7CD6-4338-91E3-77A04DAA5455}" destId="{4559724D-F57B-4231-88CF-32D1251A8C53}" srcOrd="3" destOrd="0" presId="urn:microsoft.com/office/officeart/2005/8/layout/vList2"/>
    <dgm:cxn modelId="{111D3DB3-837A-4634-A71A-BE9550B0CB3E}" type="presParOf" srcId="{8713F70C-7CD6-4338-91E3-77A04DAA5455}" destId="{E072DC1F-6582-4A16-BBA2-2744E5BCB7DA}" srcOrd="4" destOrd="0" presId="urn:microsoft.com/office/officeart/2005/8/layout/vList2"/>
    <dgm:cxn modelId="{2F9B1500-D26E-4FFF-8315-E90D610F7A88}" type="presParOf" srcId="{8713F70C-7CD6-4338-91E3-77A04DAA5455}" destId="{A74292B2-2255-4707-B5CE-16E15B4C390B}"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333FD3-F765-4113-AB44-55DCB8126C5B}"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6AFD8E98-368E-4F86-832E-E3F56B24A201}">
      <dgm:prSet phldrT="[Text]" phldr="0"/>
      <dgm:spPr/>
      <dgm:t>
        <a:bodyPr/>
        <a:lstStyle/>
        <a:p>
          <a:r>
            <a:rPr lang="en-US" dirty="0"/>
            <a:t>Traditional CAD Architecture Performance</a:t>
          </a:r>
        </a:p>
      </dgm:t>
    </dgm:pt>
    <dgm:pt modelId="{3A334EF9-8BE5-4058-8775-11D735E25DDF}" type="parTrans" cxnId="{AECDC932-97A1-41D1-A368-6C10DD949085}">
      <dgm:prSet/>
      <dgm:spPr/>
      <dgm:t>
        <a:bodyPr/>
        <a:lstStyle/>
        <a:p>
          <a:endParaRPr lang="en-US"/>
        </a:p>
      </dgm:t>
    </dgm:pt>
    <dgm:pt modelId="{473AB4F5-C57F-4507-B133-AA7B9C14EFF9}" type="sibTrans" cxnId="{AECDC932-97A1-41D1-A368-6C10DD949085}">
      <dgm:prSet/>
      <dgm:spPr/>
      <dgm:t>
        <a:bodyPr/>
        <a:lstStyle/>
        <a:p>
          <a:endParaRPr lang="en-US"/>
        </a:p>
      </dgm:t>
    </dgm:pt>
    <dgm:pt modelId="{6DEE1531-953F-4A55-A6A5-C2DB0E8B1C10}">
      <dgm:prSet phldrT="[Text]" phldr="0"/>
      <dgm:spPr/>
      <dgm:t>
        <a:bodyPr/>
        <a:lstStyle/>
        <a:p>
          <a:r>
            <a:rPr lang="en-US" dirty="0"/>
            <a:t>SolidWorks</a:t>
          </a:r>
        </a:p>
      </dgm:t>
    </dgm:pt>
    <dgm:pt modelId="{795A35EA-56F0-49B6-B461-F7378DEDD23B}" type="parTrans" cxnId="{8A56E8AF-A9E9-433B-8F33-A1B0263300C1}">
      <dgm:prSet/>
      <dgm:spPr/>
      <dgm:t>
        <a:bodyPr/>
        <a:lstStyle/>
        <a:p>
          <a:endParaRPr lang="en-US"/>
        </a:p>
      </dgm:t>
    </dgm:pt>
    <dgm:pt modelId="{D4F04E01-108C-457E-8444-1B68DB516198}" type="sibTrans" cxnId="{8A56E8AF-A9E9-433B-8F33-A1B0263300C1}">
      <dgm:prSet/>
      <dgm:spPr/>
      <dgm:t>
        <a:bodyPr/>
        <a:lstStyle/>
        <a:p>
          <a:endParaRPr lang="en-US"/>
        </a:p>
      </dgm:t>
    </dgm:pt>
    <dgm:pt modelId="{142595FF-42FB-4FC0-B64D-21298F7952C3}">
      <dgm:prSet phldrT="[Text]" phldr="0"/>
      <dgm:spPr/>
      <dgm:t>
        <a:bodyPr/>
        <a:lstStyle/>
        <a:p>
          <a:r>
            <a:rPr lang="en-US" dirty="0"/>
            <a:t>Siemens NX</a:t>
          </a:r>
        </a:p>
      </dgm:t>
    </dgm:pt>
    <dgm:pt modelId="{6058C074-CDBD-43C4-94B9-E223786BAB0F}" type="parTrans" cxnId="{2505EF72-1FF0-4234-BD9E-7923C683BBB3}">
      <dgm:prSet/>
      <dgm:spPr/>
      <dgm:t>
        <a:bodyPr/>
        <a:lstStyle/>
        <a:p>
          <a:endParaRPr lang="en-US"/>
        </a:p>
      </dgm:t>
    </dgm:pt>
    <dgm:pt modelId="{5611CE8D-421C-4AD9-98AF-FF0562ED4F9C}" type="sibTrans" cxnId="{2505EF72-1FF0-4234-BD9E-7923C683BBB3}">
      <dgm:prSet/>
      <dgm:spPr/>
      <dgm:t>
        <a:bodyPr/>
        <a:lstStyle/>
        <a:p>
          <a:endParaRPr lang="en-US"/>
        </a:p>
      </dgm:t>
    </dgm:pt>
    <dgm:pt modelId="{847ACF26-9A51-4C01-A711-522FBB792181}">
      <dgm:prSet phldrT="[Text]" phldr="0"/>
      <dgm:spPr/>
      <dgm:t>
        <a:bodyPr/>
        <a:lstStyle/>
        <a:p>
          <a:r>
            <a:rPr lang="en-US" dirty="0"/>
            <a:t>Autodesk Inventor</a:t>
          </a:r>
        </a:p>
      </dgm:t>
    </dgm:pt>
    <dgm:pt modelId="{43B351E3-7646-425A-990E-177841FD7ED2}" type="parTrans" cxnId="{4D8C5084-725B-42AE-9255-357E85A45049}">
      <dgm:prSet/>
      <dgm:spPr/>
      <dgm:t>
        <a:bodyPr/>
        <a:lstStyle/>
        <a:p>
          <a:endParaRPr lang="en-US"/>
        </a:p>
      </dgm:t>
    </dgm:pt>
    <dgm:pt modelId="{F2546B2D-BC93-47B4-B654-994406E6103C}" type="sibTrans" cxnId="{4D8C5084-725B-42AE-9255-357E85A45049}">
      <dgm:prSet/>
      <dgm:spPr/>
      <dgm:t>
        <a:bodyPr/>
        <a:lstStyle/>
        <a:p>
          <a:endParaRPr lang="en-US"/>
        </a:p>
      </dgm:t>
    </dgm:pt>
    <dgm:pt modelId="{51213DDB-E668-4FC8-9231-D274CDDBE674}" type="pres">
      <dgm:prSet presAssocID="{5D333FD3-F765-4113-AB44-55DCB8126C5B}" presName="hierChild1" presStyleCnt="0">
        <dgm:presLayoutVars>
          <dgm:chPref val="1"/>
          <dgm:dir/>
          <dgm:animOne val="branch"/>
          <dgm:animLvl val="lvl"/>
          <dgm:resizeHandles/>
        </dgm:presLayoutVars>
      </dgm:prSet>
      <dgm:spPr/>
    </dgm:pt>
    <dgm:pt modelId="{1A116627-A31C-4747-9BA1-D3F7D6761292}" type="pres">
      <dgm:prSet presAssocID="{6AFD8E98-368E-4F86-832E-E3F56B24A201}" presName="hierRoot1" presStyleCnt="0"/>
      <dgm:spPr/>
    </dgm:pt>
    <dgm:pt modelId="{F1AA844C-68A1-4522-B306-7AED307FB28A}" type="pres">
      <dgm:prSet presAssocID="{6AFD8E98-368E-4F86-832E-E3F56B24A201}" presName="composite" presStyleCnt="0"/>
      <dgm:spPr/>
    </dgm:pt>
    <dgm:pt modelId="{9D60A800-5383-415D-9574-4BD06EC7243E}" type="pres">
      <dgm:prSet presAssocID="{6AFD8E98-368E-4F86-832E-E3F56B24A201}" presName="background" presStyleLbl="node0" presStyleIdx="0" presStyleCnt="1"/>
      <dgm:spPr/>
    </dgm:pt>
    <dgm:pt modelId="{E8AA1FBA-C85C-41B7-BC4F-08C964B99235}" type="pres">
      <dgm:prSet presAssocID="{6AFD8E98-368E-4F86-832E-E3F56B24A201}" presName="text" presStyleLbl="fgAcc0" presStyleIdx="0" presStyleCnt="1">
        <dgm:presLayoutVars>
          <dgm:chPref val="3"/>
        </dgm:presLayoutVars>
      </dgm:prSet>
      <dgm:spPr/>
    </dgm:pt>
    <dgm:pt modelId="{42DB5EAA-7444-4973-A8F0-46A11BC89992}" type="pres">
      <dgm:prSet presAssocID="{6AFD8E98-368E-4F86-832E-E3F56B24A201}" presName="hierChild2" presStyleCnt="0"/>
      <dgm:spPr/>
    </dgm:pt>
    <dgm:pt modelId="{E3D40766-3178-4F40-8F05-AA1D4735DB17}" type="pres">
      <dgm:prSet presAssocID="{795A35EA-56F0-49B6-B461-F7378DEDD23B}" presName="Name10" presStyleLbl="parChTrans1D2" presStyleIdx="0" presStyleCnt="3"/>
      <dgm:spPr/>
    </dgm:pt>
    <dgm:pt modelId="{D792EBCB-E0A2-466A-A587-462EF273BE3C}" type="pres">
      <dgm:prSet presAssocID="{6DEE1531-953F-4A55-A6A5-C2DB0E8B1C10}" presName="hierRoot2" presStyleCnt="0"/>
      <dgm:spPr/>
    </dgm:pt>
    <dgm:pt modelId="{3F7AA2B4-0206-4125-9A3E-F657403F39D4}" type="pres">
      <dgm:prSet presAssocID="{6DEE1531-953F-4A55-A6A5-C2DB0E8B1C10}" presName="composite2" presStyleCnt="0"/>
      <dgm:spPr/>
    </dgm:pt>
    <dgm:pt modelId="{D0359F7A-B28A-41A4-9B03-7DD85CA892A4}" type="pres">
      <dgm:prSet presAssocID="{6DEE1531-953F-4A55-A6A5-C2DB0E8B1C10}" presName="background2" presStyleLbl="node2" presStyleIdx="0" presStyleCnt="3"/>
      <dgm:spPr/>
    </dgm:pt>
    <dgm:pt modelId="{2CE09229-B559-4874-8DE3-80FAF2E07568}" type="pres">
      <dgm:prSet presAssocID="{6DEE1531-953F-4A55-A6A5-C2DB0E8B1C10}" presName="text2" presStyleLbl="fgAcc2" presStyleIdx="0" presStyleCnt="3">
        <dgm:presLayoutVars>
          <dgm:chPref val="3"/>
        </dgm:presLayoutVars>
      </dgm:prSet>
      <dgm:spPr/>
    </dgm:pt>
    <dgm:pt modelId="{0DD59236-96F6-472A-A045-E7A4DF82EE77}" type="pres">
      <dgm:prSet presAssocID="{6DEE1531-953F-4A55-A6A5-C2DB0E8B1C10}" presName="hierChild3" presStyleCnt="0"/>
      <dgm:spPr/>
    </dgm:pt>
    <dgm:pt modelId="{565B7EF3-379B-49F4-97F5-31340985BAA0}" type="pres">
      <dgm:prSet presAssocID="{6058C074-CDBD-43C4-94B9-E223786BAB0F}" presName="Name10" presStyleLbl="parChTrans1D2" presStyleIdx="1" presStyleCnt="3"/>
      <dgm:spPr/>
    </dgm:pt>
    <dgm:pt modelId="{9DE5779C-7941-412F-9417-D709E0B7FF44}" type="pres">
      <dgm:prSet presAssocID="{142595FF-42FB-4FC0-B64D-21298F7952C3}" presName="hierRoot2" presStyleCnt="0"/>
      <dgm:spPr/>
    </dgm:pt>
    <dgm:pt modelId="{A0B5499E-0C25-4906-8FC9-692CD873573E}" type="pres">
      <dgm:prSet presAssocID="{142595FF-42FB-4FC0-B64D-21298F7952C3}" presName="composite2" presStyleCnt="0"/>
      <dgm:spPr/>
    </dgm:pt>
    <dgm:pt modelId="{F2B558E1-E1D1-45B9-BB91-69386265C4AC}" type="pres">
      <dgm:prSet presAssocID="{142595FF-42FB-4FC0-B64D-21298F7952C3}" presName="background2" presStyleLbl="node2" presStyleIdx="1" presStyleCnt="3"/>
      <dgm:spPr/>
    </dgm:pt>
    <dgm:pt modelId="{6623DC0B-CDCC-41C8-8398-299575B26825}" type="pres">
      <dgm:prSet presAssocID="{142595FF-42FB-4FC0-B64D-21298F7952C3}" presName="text2" presStyleLbl="fgAcc2" presStyleIdx="1" presStyleCnt="3">
        <dgm:presLayoutVars>
          <dgm:chPref val="3"/>
        </dgm:presLayoutVars>
      </dgm:prSet>
      <dgm:spPr/>
    </dgm:pt>
    <dgm:pt modelId="{21966AB4-4977-4B2B-8956-942BB9238D73}" type="pres">
      <dgm:prSet presAssocID="{142595FF-42FB-4FC0-B64D-21298F7952C3}" presName="hierChild3" presStyleCnt="0"/>
      <dgm:spPr/>
    </dgm:pt>
    <dgm:pt modelId="{758F0702-B315-4999-9768-4CD8F0D97D48}" type="pres">
      <dgm:prSet presAssocID="{43B351E3-7646-425A-990E-177841FD7ED2}" presName="Name10" presStyleLbl="parChTrans1D2" presStyleIdx="2" presStyleCnt="3"/>
      <dgm:spPr/>
    </dgm:pt>
    <dgm:pt modelId="{1B5B7FA4-1C4F-4E40-9C78-86EBC4CDC9BC}" type="pres">
      <dgm:prSet presAssocID="{847ACF26-9A51-4C01-A711-522FBB792181}" presName="hierRoot2" presStyleCnt="0"/>
      <dgm:spPr/>
    </dgm:pt>
    <dgm:pt modelId="{C97384C4-2126-4E36-A100-989B81F7B3FF}" type="pres">
      <dgm:prSet presAssocID="{847ACF26-9A51-4C01-A711-522FBB792181}" presName="composite2" presStyleCnt="0"/>
      <dgm:spPr/>
    </dgm:pt>
    <dgm:pt modelId="{2E9D2E0F-1AD3-4255-AF0A-D2AF3A3DC210}" type="pres">
      <dgm:prSet presAssocID="{847ACF26-9A51-4C01-A711-522FBB792181}" presName="background2" presStyleLbl="node2" presStyleIdx="2" presStyleCnt="3"/>
      <dgm:spPr/>
    </dgm:pt>
    <dgm:pt modelId="{A16868FF-86D3-4903-94DC-790560A1DF34}" type="pres">
      <dgm:prSet presAssocID="{847ACF26-9A51-4C01-A711-522FBB792181}" presName="text2" presStyleLbl="fgAcc2" presStyleIdx="2" presStyleCnt="3">
        <dgm:presLayoutVars>
          <dgm:chPref val="3"/>
        </dgm:presLayoutVars>
      </dgm:prSet>
      <dgm:spPr/>
    </dgm:pt>
    <dgm:pt modelId="{34ED25FB-6AAB-4020-909D-B2A7FC15128E}" type="pres">
      <dgm:prSet presAssocID="{847ACF26-9A51-4C01-A711-522FBB792181}" presName="hierChild3" presStyleCnt="0"/>
      <dgm:spPr/>
    </dgm:pt>
  </dgm:ptLst>
  <dgm:cxnLst>
    <dgm:cxn modelId="{C6DACE08-F1E6-45C5-95AA-FF7D28E61605}" type="presOf" srcId="{795A35EA-56F0-49B6-B461-F7378DEDD23B}" destId="{E3D40766-3178-4F40-8F05-AA1D4735DB17}" srcOrd="0" destOrd="0" presId="urn:microsoft.com/office/officeart/2005/8/layout/hierarchy1"/>
    <dgm:cxn modelId="{A4F68D20-EF11-482B-A24A-EE9A0AD50A9D}" type="presOf" srcId="{5D333FD3-F765-4113-AB44-55DCB8126C5B}" destId="{51213DDB-E668-4FC8-9231-D274CDDBE674}" srcOrd="0" destOrd="0" presId="urn:microsoft.com/office/officeart/2005/8/layout/hierarchy1"/>
    <dgm:cxn modelId="{AECDC932-97A1-41D1-A368-6C10DD949085}" srcId="{5D333FD3-F765-4113-AB44-55DCB8126C5B}" destId="{6AFD8E98-368E-4F86-832E-E3F56B24A201}" srcOrd="0" destOrd="0" parTransId="{3A334EF9-8BE5-4058-8775-11D735E25DDF}" sibTransId="{473AB4F5-C57F-4507-B133-AA7B9C14EFF9}"/>
    <dgm:cxn modelId="{F1E9823A-0DDA-45B8-8336-0BCB715B3893}" type="presOf" srcId="{6058C074-CDBD-43C4-94B9-E223786BAB0F}" destId="{565B7EF3-379B-49F4-97F5-31340985BAA0}" srcOrd="0" destOrd="0" presId="urn:microsoft.com/office/officeart/2005/8/layout/hierarchy1"/>
    <dgm:cxn modelId="{5D94C440-18B3-4F62-A3D0-3071DEBCBE65}" type="presOf" srcId="{142595FF-42FB-4FC0-B64D-21298F7952C3}" destId="{6623DC0B-CDCC-41C8-8398-299575B26825}" srcOrd="0" destOrd="0" presId="urn:microsoft.com/office/officeart/2005/8/layout/hierarchy1"/>
    <dgm:cxn modelId="{2505EF72-1FF0-4234-BD9E-7923C683BBB3}" srcId="{6AFD8E98-368E-4F86-832E-E3F56B24A201}" destId="{142595FF-42FB-4FC0-B64D-21298F7952C3}" srcOrd="1" destOrd="0" parTransId="{6058C074-CDBD-43C4-94B9-E223786BAB0F}" sibTransId="{5611CE8D-421C-4AD9-98AF-FF0562ED4F9C}"/>
    <dgm:cxn modelId="{008F4084-F227-4632-A9C9-13BCBA4C3834}" type="presOf" srcId="{847ACF26-9A51-4C01-A711-522FBB792181}" destId="{A16868FF-86D3-4903-94DC-790560A1DF34}" srcOrd="0" destOrd="0" presId="urn:microsoft.com/office/officeart/2005/8/layout/hierarchy1"/>
    <dgm:cxn modelId="{4D8C5084-725B-42AE-9255-357E85A45049}" srcId="{6AFD8E98-368E-4F86-832E-E3F56B24A201}" destId="{847ACF26-9A51-4C01-A711-522FBB792181}" srcOrd="2" destOrd="0" parTransId="{43B351E3-7646-425A-990E-177841FD7ED2}" sibTransId="{F2546B2D-BC93-47B4-B654-994406E6103C}"/>
    <dgm:cxn modelId="{8A56E8AF-A9E9-433B-8F33-A1B0263300C1}" srcId="{6AFD8E98-368E-4F86-832E-E3F56B24A201}" destId="{6DEE1531-953F-4A55-A6A5-C2DB0E8B1C10}" srcOrd="0" destOrd="0" parTransId="{795A35EA-56F0-49B6-B461-F7378DEDD23B}" sibTransId="{D4F04E01-108C-457E-8444-1B68DB516198}"/>
    <dgm:cxn modelId="{20077DB1-8B3F-4EFD-BC55-25B82CBFAD8A}" type="presOf" srcId="{6AFD8E98-368E-4F86-832E-E3F56B24A201}" destId="{E8AA1FBA-C85C-41B7-BC4F-08C964B99235}" srcOrd="0" destOrd="0" presId="urn:microsoft.com/office/officeart/2005/8/layout/hierarchy1"/>
    <dgm:cxn modelId="{935E29B9-A420-4A24-B196-CF60F72D81A9}" type="presOf" srcId="{43B351E3-7646-425A-990E-177841FD7ED2}" destId="{758F0702-B315-4999-9768-4CD8F0D97D48}" srcOrd="0" destOrd="0" presId="urn:microsoft.com/office/officeart/2005/8/layout/hierarchy1"/>
    <dgm:cxn modelId="{19BC06D1-B364-4F3D-A308-C788F064B02E}" type="presOf" srcId="{6DEE1531-953F-4A55-A6A5-C2DB0E8B1C10}" destId="{2CE09229-B559-4874-8DE3-80FAF2E07568}" srcOrd="0" destOrd="0" presId="urn:microsoft.com/office/officeart/2005/8/layout/hierarchy1"/>
    <dgm:cxn modelId="{040B9FBF-1530-470B-8274-450CA2F37338}" type="presParOf" srcId="{51213DDB-E668-4FC8-9231-D274CDDBE674}" destId="{1A116627-A31C-4747-9BA1-D3F7D6761292}" srcOrd="0" destOrd="0" presId="urn:microsoft.com/office/officeart/2005/8/layout/hierarchy1"/>
    <dgm:cxn modelId="{5D043981-822D-4065-B2E5-EBF196566CC3}" type="presParOf" srcId="{1A116627-A31C-4747-9BA1-D3F7D6761292}" destId="{F1AA844C-68A1-4522-B306-7AED307FB28A}" srcOrd="0" destOrd="0" presId="urn:microsoft.com/office/officeart/2005/8/layout/hierarchy1"/>
    <dgm:cxn modelId="{DABE212E-CDB2-45B0-9A5D-E940CCDEE083}" type="presParOf" srcId="{F1AA844C-68A1-4522-B306-7AED307FB28A}" destId="{9D60A800-5383-415D-9574-4BD06EC7243E}" srcOrd="0" destOrd="0" presId="urn:microsoft.com/office/officeart/2005/8/layout/hierarchy1"/>
    <dgm:cxn modelId="{A3C411C7-B537-4748-B0E5-164CD39F6561}" type="presParOf" srcId="{F1AA844C-68A1-4522-B306-7AED307FB28A}" destId="{E8AA1FBA-C85C-41B7-BC4F-08C964B99235}" srcOrd="1" destOrd="0" presId="urn:microsoft.com/office/officeart/2005/8/layout/hierarchy1"/>
    <dgm:cxn modelId="{DE0832DB-0C6B-4064-BD7C-7563738280A2}" type="presParOf" srcId="{1A116627-A31C-4747-9BA1-D3F7D6761292}" destId="{42DB5EAA-7444-4973-A8F0-46A11BC89992}" srcOrd="1" destOrd="0" presId="urn:microsoft.com/office/officeart/2005/8/layout/hierarchy1"/>
    <dgm:cxn modelId="{F9B03450-E995-4C24-AB55-BB153FEED70F}" type="presParOf" srcId="{42DB5EAA-7444-4973-A8F0-46A11BC89992}" destId="{E3D40766-3178-4F40-8F05-AA1D4735DB17}" srcOrd="0" destOrd="0" presId="urn:microsoft.com/office/officeart/2005/8/layout/hierarchy1"/>
    <dgm:cxn modelId="{82852BC0-6CB0-4A64-ADA1-1136692D3649}" type="presParOf" srcId="{42DB5EAA-7444-4973-A8F0-46A11BC89992}" destId="{D792EBCB-E0A2-466A-A587-462EF273BE3C}" srcOrd="1" destOrd="0" presId="urn:microsoft.com/office/officeart/2005/8/layout/hierarchy1"/>
    <dgm:cxn modelId="{2618F9BF-8E34-43A9-B436-AD88352A5511}" type="presParOf" srcId="{D792EBCB-E0A2-466A-A587-462EF273BE3C}" destId="{3F7AA2B4-0206-4125-9A3E-F657403F39D4}" srcOrd="0" destOrd="0" presId="urn:microsoft.com/office/officeart/2005/8/layout/hierarchy1"/>
    <dgm:cxn modelId="{D1C47996-E651-4042-B626-23CD9EA2B6DD}" type="presParOf" srcId="{3F7AA2B4-0206-4125-9A3E-F657403F39D4}" destId="{D0359F7A-B28A-41A4-9B03-7DD85CA892A4}" srcOrd="0" destOrd="0" presId="urn:microsoft.com/office/officeart/2005/8/layout/hierarchy1"/>
    <dgm:cxn modelId="{6EF083F0-C2C6-4A3E-B909-84AD19592445}" type="presParOf" srcId="{3F7AA2B4-0206-4125-9A3E-F657403F39D4}" destId="{2CE09229-B559-4874-8DE3-80FAF2E07568}" srcOrd="1" destOrd="0" presId="urn:microsoft.com/office/officeart/2005/8/layout/hierarchy1"/>
    <dgm:cxn modelId="{36F32FC1-D589-4AF6-87EA-BFA178EB8B09}" type="presParOf" srcId="{D792EBCB-E0A2-466A-A587-462EF273BE3C}" destId="{0DD59236-96F6-472A-A045-E7A4DF82EE77}" srcOrd="1" destOrd="0" presId="urn:microsoft.com/office/officeart/2005/8/layout/hierarchy1"/>
    <dgm:cxn modelId="{B2CC80EB-417D-4C46-AA98-E78856D7D8D2}" type="presParOf" srcId="{42DB5EAA-7444-4973-A8F0-46A11BC89992}" destId="{565B7EF3-379B-49F4-97F5-31340985BAA0}" srcOrd="2" destOrd="0" presId="urn:microsoft.com/office/officeart/2005/8/layout/hierarchy1"/>
    <dgm:cxn modelId="{3C9FE9C0-A51A-4AA9-BC31-6E91CD5EA3B9}" type="presParOf" srcId="{42DB5EAA-7444-4973-A8F0-46A11BC89992}" destId="{9DE5779C-7941-412F-9417-D709E0B7FF44}" srcOrd="3" destOrd="0" presId="urn:microsoft.com/office/officeart/2005/8/layout/hierarchy1"/>
    <dgm:cxn modelId="{C873B74B-6010-4BD7-847C-5D3BD0776032}" type="presParOf" srcId="{9DE5779C-7941-412F-9417-D709E0B7FF44}" destId="{A0B5499E-0C25-4906-8FC9-692CD873573E}" srcOrd="0" destOrd="0" presId="urn:microsoft.com/office/officeart/2005/8/layout/hierarchy1"/>
    <dgm:cxn modelId="{FB7728D2-D0F4-4758-A239-85DAC405C7DB}" type="presParOf" srcId="{A0B5499E-0C25-4906-8FC9-692CD873573E}" destId="{F2B558E1-E1D1-45B9-BB91-69386265C4AC}" srcOrd="0" destOrd="0" presId="urn:microsoft.com/office/officeart/2005/8/layout/hierarchy1"/>
    <dgm:cxn modelId="{6AF50799-8CEE-46EE-90B4-64EFA679390E}" type="presParOf" srcId="{A0B5499E-0C25-4906-8FC9-692CD873573E}" destId="{6623DC0B-CDCC-41C8-8398-299575B26825}" srcOrd="1" destOrd="0" presId="urn:microsoft.com/office/officeart/2005/8/layout/hierarchy1"/>
    <dgm:cxn modelId="{E01864F8-022E-4737-BE7C-11030FD92AF7}" type="presParOf" srcId="{9DE5779C-7941-412F-9417-D709E0B7FF44}" destId="{21966AB4-4977-4B2B-8956-942BB9238D73}" srcOrd="1" destOrd="0" presId="urn:microsoft.com/office/officeart/2005/8/layout/hierarchy1"/>
    <dgm:cxn modelId="{93DC07BC-5A86-46BE-966A-8C1E896C7A40}" type="presParOf" srcId="{42DB5EAA-7444-4973-A8F0-46A11BC89992}" destId="{758F0702-B315-4999-9768-4CD8F0D97D48}" srcOrd="4" destOrd="0" presId="urn:microsoft.com/office/officeart/2005/8/layout/hierarchy1"/>
    <dgm:cxn modelId="{021232B0-6FDE-407D-81FF-CC8FFF1A3761}" type="presParOf" srcId="{42DB5EAA-7444-4973-A8F0-46A11BC89992}" destId="{1B5B7FA4-1C4F-4E40-9C78-86EBC4CDC9BC}" srcOrd="5" destOrd="0" presId="urn:microsoft.com/office/officeart/2005/8/layout/hierarchy1"/>
    <dgm:cxn modelId="{54039CD5-F68E-4ABC-87B4-607BC4C6885F}" type="presParOf" srcId="{1B5B7FA4-1C4F-4E40-9C78-86EBC4CDC9BC}" destId="{C97384C4-2126-4E36-A100-989B81F7B3FF}" srcOrd="0" destOrd="0" presId="urn:microsoft.com/office/officeart/2005/8/layout/hierarchy1"/>
    <dgm:cxn modelId="{8645384A-A94D-4C5C-A89C-C5BD21B9263B}" type="presParOf" srcId="{C97384C4-2126-4E36-A100-989B81F7B3FF}" destId="{2E9D2E0F-1AD3-4255-AF0A-D2AF3A3DC210}" srcOrd="0" destOrd="0" presId="urn:microsoft.com/office/officeart/2005/8/layout/hierarchy1"/>
    <dgm:cxn modelId="{F1524B6F-42D0-4CE2-A00E-241CA3B5CD1C}" type="presParOf" srcId="{C97384C4-2126-4E36-A100-989B81F7B3FF}" destId="{A16868FF-86D3-4903-94DC-790560A1DF34}" srcOrd="1" destOrd="0" presId="urn:microsoft.com/office/officeart/2005/8/layout/hierarchy1"/>
    <dgm:cxn modelId="{E06B4C5A-FC3A-4E87-A49E-47F3398EEE19}" type="presParOf" srcId="{1B5B7FA4-1C4F-4E40-9C78-86EBC4CDC9BC}" destId="{34ED25FB-6AAB-4020-909D-B2A7FC15128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333FD3-F765-4113-AB44-55DCB8126C5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AFD8E98-368E-4F86-832E-E3F56B24A201}">
      <dgm:prSet phldrT="[Text]" phldr="0"/>
      <dgm:spPr/>
      <dgm:t>
        <a:bodyPr/>
        <a:lstStyle/>
        <a:p>
          <a:r>
            <a:rPr lang="en-US"/>
            <a:t>CAD Architecture Performance</a:t>
          </a:r>
          <a:endParaRPr lang="en-US" dirty="0"/>
        </a:p>
      </dgm:t>
    </dgm:pt>
    <dgm:pt modelId="{3A334EF9-8BE5-4058-8775-11D735E25DDF}" type="parTrans" cxnId="{AECDC932-97A1-41D1-A368-6C10DD949085}">
      <dgm:prSet/>
      <dgm:spPr/>
      <dgm:t>
        <a:bodyPr/>
        <a:lstStyle/>
        <a:p>
          <a:endParaRPr lang="en-US"/>
        </a:p>
      </dgm:t>
    </dgm:pt>
    <dgm:pt modelId="{473AB4F5-C57F-4507-B133-AA7B9C14EFF9}" type="sibTrans" cxnId="{AECDC932-97A1-41D1-A368-6C10DD949085}">
      <dgm:prSet/>
      <dgm:spPr/>
      <dgm:t>
        <a:bodyPr/>
        <a:lstStyle/>
        <a:p>
          <a:endParaRPr lang="en-US"/>
        </a:p>
      </dgm:t>
    </dgm:pt>
    <dgm:pt modelId="{6DEE1531-953F-4A55-A6A5-C2DB0E8B1C10}">
      <dgm:prSet phldrT="[Text]" phldr="0"/>
      <dgm:spPr/>
      <dgm:t>
        <a:bodyPr/>
        <a:lstStyle/>
        <a:p>
          <a:r>
            <a:rPr lang="en-US" dirty="0"/>
            <a:t>Traditional CAD Architecture</a:t>
          </a:r>
        </a:p>
      </dgm:t>
    </dgm:pt>
    <dgm:pt modelId="{795A35EA-56F0-49B6-B461-F7378DEDD23B}" type="parTrans" cxnId="{8A56E8AF-A9E9-433B-8F33-A1B0263300C1}">
      <dgm:prSet/>
      <dgm:spPr/>
      <dgm:t>
        <a:bodyPr/>
        <a:lstStyle/>
        <a:p>
          <a:endParaRPr lang="en-US"/>
        </a:p>
      </dgm:t>
    </dgm:pt>
    <dgm:pt modelId="{D4F04E01-108C-457E-8444-1B68DB516198}" type="sibTrans" cxnId="{8A56E8AF-A9E9-433B-8F33-A1B0263300C1}">
      <dgm:prSet/>
      <dgm:spPr/>
      <dgm:t>
        <a:bodyPr/>
        <a:lstStyle/>
        <a:p>
          <a:endParaRPr lang="en-US"/>
        </a:p>
      </dgm:t>
    </dgm:pt>
    <dgm:pt modelId="{142595FF-42FB-4FC0-B64D-21298F7952C3}">
      <dgm:prSet phldrT="[Text]" phldr="0"/>
      <dgm:spPr/>
      <dgm:t>
        <a:bodyPr/>
        <a:lstStyle/>
        <a:p>
          <a:r>
            <a:rPr lang="en-US" dirty="0"/>
            <a:t>Cloud-Enabled CAD Architecture</a:t>
          </a:r>
        </a:p>
      </dgm:t>
    </dgm:pt>
    <dgm:pt modelId="{6058C074-CDBD-43C4-94B9-E223786BAB0F}" type="parTrans" cxnId="{2505EF72-1FF0-4234-BD9E-7923C683BBB3}">
      <dgm:prSet/>
      <dgm:spPr/>
      <dgm:t>
        <a:bodyPr/>
        <a:lstStyle/>
        <a:p>
          <a:endParaRPr lang="en-US"/>
        </a:p>
      </dgm:t>
    </dgm:pt>
    <dgm:pt modelId="{5611CE8D-421C-4AD9-98AF-FF0562ED4F9C}" type="sibTrans" cxnId="{2505EF72-1FF0-4234-BD9E-7923C683BBB3}">
      <dgm:prSet/>
      <dgm:spPr/>
      <dgm:t>
        <a:bodyPr/>
        <a:lstStyle/>
        <a:p>
          <a:endParaRPr lang="en-US"/>
        </a:p>
      </dgm:t>
    </dgm:pt>
    <dgm:pt modelId="{847ACF26-9A51-4C01-A711-522FBB792181}">
      <dgm:prSet phldrT="[Text]" phldr="0"/>
      <dgm:spPr/>
      <dgm:t>
        <a:bodyPr/>
        <a:lstStyle/>
        <a:p>
          <a:r>
            <a:rPr lang="en-US" dirty="0"/>
            <a:t>Cloud-Native CAD Architecture</a:t>
          </a:r>
        </a:p>
      </dgm:t>
    </dgm:pt>
    <dgm:pt modelId="{43B351E3-7646-425A-990E-177841FD7ED2}" type="parTrans" cxnId="{4D8C5084-725B-42AE-9255-357E85A45049}">
      <dgm:prSet/>
      <dgm:spPr/>
      <dgm:t>
        <a:bodyPr/>
        <a:lstStyle/>
        <a:p>
          <a:endParaRPr lang="en-US"/>
        </a:p>
      </dgm:t>
    </dgm:pt>
    <dgm:pt modelId="{F2546B2D-BC93-47B4-B654-994406E6103C}" type="sibTrans" cxnId="{4D8C5084-725B-42AE-9255-357E85A45049}">
      <dgm:prSet/>
      <dgm:spPr/>
      <dgm:t>
        <a:bodyPr/>
        <a:lstStyle/>
        <a:p>
          <a:endParaRPr lang="en-US"/>
        </a:p>
      </dgm:t>
    </dgm:pt>
    <dgm:pt modelId="{ADBED9EB-5F41-4E76-85B1-AED5C6A94EA3}" type="pres">
      <dgm:prSet presAssocID="{5D333FD3-F765-4113-AB44-55DCB8126C5B}" presName="hierChild1" presStyleCnt="0">
        <dgm:presLayoutVars>
          <dgm:chPref val="1"/>
          <dgm:dir/>
          <dgm:animOne val="branch"/>
          <dgm:animLvl val="lvl"/>
          <dgm:resizeHandles/>
        </dgm:presLayoutVars>
      </dgm:prSet>
      <dgm:spPr/>
    </dgm:pt>
    <dgm:pt modelId="{E0317FB1-B75A-47F1-A106-42C77F61447D}" type="pres">
      <dgm:prSet presAssocID="{6AFD8E98-368E-4F86-832E-E3F56B24A201}" presName="hierRoot1" presStyleCnt="0"/>
      <dgm:spPr/>
    </dgm:pt>
    <dgm:pt modelId="{DD15AE8A-D6FE-460D-AACA-5424E61EE855}" type="pres">
      <dgm:prSet presAssocID="{6AFD8E98-368E-4F86-832E-E3F56B24A201}" presName="composite" presStyleCnt="0"/>
      <dgm:spPr/>
    </dgm:pt>
    <dgm:pt modelId="{0DE92A0B-3D89-47D9-8DA3-70C5C3B54F72}" type="pres">
      <dgm:prSet presAssocID="{6AFD8E98-368E-4F86-832E-E3F56B24A201}" presName="background" presStyleLbl="node0" presStyleIdx="0" presStyleCnt="1"/>
      <dgm:spPr/>
    </dgm:pt>
    <dgm:pt modelId="{DB214697-C2FC-471F-AB06-F2A51A294129}" type="pres">
      <dgm:prSet presAssocID="{6AFD8E98-368E-4F86-832E-E3F56B24A201}" presName="text" presStyleLbl="fgAcc0" presStyleIdx="0" presStyleCnt="1">
        <dgm:presLayoutVars>
          <dgm:chPref val="3"/>
        </dgm:presLayoutVars>
      </dgm:prSet>
      <dgm:spPr/>
    </dgm:pt>
    <dgm:pt modelId="{58E4B4C9-10F0-4691-8F01-B9C05AF6440E}" type="pres">
      <dgm:prSet presAssocID="{6AFD8E98-368E-4F86-832E-E3F56B24A201}" presName="hierChild2" presStyleCnt="0"/>
      <dgm:spPr/>
    </dgm:pt>
    <dgm:pt modelId="{6A4092F1-5DE0-4107-B8BE-583706E24DBC}" type="pres">
      <dgm:prSet presAssocID="{795A35EA-56F0-49B6-B461-F7378DEDD23B}" presName="Name10" presStyleLbl="parChTrans1D2" presStyleIdx="0" presStyleCnt="3"/>
      <dgm:spPr/>
    </dgm:pt>
    <dgm:pt modelId="{1E2E239B-99A1-4317-B034-030E7363F37A}" type="pres">
      <dgm:prSet presAssocID="{6DEE1531-953F-4A55-A6A5-C2DB0E8B1C10}" presName="hierRoot2" presStyleCnt="0"/>
      <dgm:spPr/>
    </dgm:pt>
    <dgm:pt modelId="{D2AAD3AF-9409-46EF-BBB6-DCB5676852C9}" type="pres">
      <dgm:prSet presAssocID="{6DEE1531-953F-4A55-A6A5-C2DB0E8B1C10}" presName="composite2" presStyleCnt="0"/>
      <dgm:spPr/>
    </dgm:pt>
    <dgm:pt modelId="{9335C42A-F337-4E8B-8701-C6115F7558B7}" type="pres">
      <dgm:prSet presAssocID="{6DEE1531-953F-4A55-A6A5-C2DB0E8B1C10}" presName="background2" presStyleLbl="node2" presStyleIdx="0" presStyleCnt="3"/>
      <dgm:spPr/>
    </dgm:pt>
    <dgm:pt modelId="{FF4E65F9-DA00-41B7-A4D4-6BEA3D1DC9C1}" type="pres">
      <dgm:prSet presAssocID="{6DEE1531-953F-4A55-A6A5-C2DB0E8B1C10}" presName="text2" presStyleLbl="fgAcc2" presStyleIdx="0" presStyleCnt="3">
        <dgm:presLayoutVars>
          <dgm:chPref val="3"/>
        </dgm:presLayoutVars>
      </dgm:prSet>
      <dgm:spPr/>
    </dgm:pt>
    <dgm:pt modelId="{42A0257A-E7CD-4048-B48E-1C0C8526B7C2}" type="pres">
      <dgm:prSet presAssocID="{6DEE1531-953F-4A55-A6A5-C2DB0E8B1C10}" presName="hierChild3" presStyleCnt="0"/>
      <dgm:spPr/>
    </dgm:pt>
    <dgm:pt modelId="{54DA261A-CA1D-41EA-941A-E8C77E8D9A09}" type="pres">
      <dgm:prSet presAssocID="{6058C074-CDBD-43C4-94B9-E223786BAB0F}" presName="Name10" presStyleLbl="parChTrans1D2" presStyleIdx="1" presStyleCnt="3"/>
      <dgm:spPr/>
    </dgm:pt>
    <dgm:pt modelId="{67FC3574-5E5B-44FA-8F75-E4700CF36EF6}" type="pres">
      <dgm:prSet presAssocID="{142595FF-42FB-4FC0-B64D-21298F7952C3}" presName="hierRoot2" presStyleCnt="0"/>
      <dgm:spPr/>
    </dgm:pt>
    <dgm:pt modelId="{C891F8C2-0A31-4296-B129-D4E686B083AA}" type="pres">
      <dgm:prSet presAssocID="{142595FF-42FB-4FC0-B64D-21298F7952C3}" presName="composite2" presStyleCnt="0"/>
      <dgm:spPr/>
    </dgm:pt>
    <dgm:pt modelId="{1CCEAFDD-C2B7-4B4F-8509-1DDA0A62A3C3}" type="pres">
      <dgm:prSet presAssocID="{142595FF-42FB-4FC0-B64D-21298F7952C3}" presName="background2" presStyleLbl="node2" presStyleIdx="1" presStyleCnt="3"/>
      <dgm:spPr/>
    </dgm:pt>
    <dgm:pt modelId="{8E513070-B4A1-4B61-A08A-AF2B18AA0682}" type="pres">
      <dgm:prSet presAssocID="{142595FF-42FB-4FC0-B64D-21298F7952C3}" presName="text2" presStyleLbl="fgAcc2" presStyleIdx="1" presStyleCnt="3">
        <dgm:presLayoutVars>
          <dgm:chPref val="3"/>
        </dgm:presLayoutVars>
      </dgm:prSet>
      <dgm:spPr/>
    </dgm:pt>
    <dgm:pt modelId="{CDDEF84D-7CEB-4122-8A33-3D4232D2E6FE}" type="pres">
      <dgm:prSet presAssocID="{142595FF-42FB-4FC0-B64D-21298F7952C3}" presName="hierChild3" presStyleCnt="0"/>
      <dgm:spPr/>
    </dgm:pt>
    <dgm:pt modelId="{0D321C31-5BD2-490D-BE42-9DBA2B745DEB}" type="pres">
      <dgm:prSet presAssocID="{43B351E3-7646-425A-990E-177841FD7ED2}" presName="Name10" presStyleLbl="parChTrans1D2" presStyleIdx="2" presStyleCnt="3"/>
      <dgm:spPr/>
    </dgm:pt>
    <dgm:pt modelId="{A67B5DF0-E8FB-4649-A760-5A572F5BB320}" type="pres">
      <dgm:prSet presAssocID="{847ACF26-9A51-4C01-A711-522FBB792181}" presName="hierRoot2" presStyleCnt="0"/>
      <dgm:spPr/>
    </dgm:pt>
    <dgm:pt modelId="{9BA0DB01-5E78-4F6E-9F89-19470599264D}" type="pres">
      <dgm:prSet presAssocID="{847ACF26-9A51-4C01-A711-522FBB792181}" presName="composite2" presStyleCnt="0"/>
      <dgm:spPr/>
    </dgm:pt>
    <dgm:pt modelId="{AC68307B-DA52-41C7-BE6F-547E20471ABF}" type="pres">
      <dgm:prSet presAssocID="{847ACF26-9A51-4C01-A711-522FBB792181}" presName="background2" presStyleLbl="node2" presStyleIdx="2" presStyleCnt="3"/>
      <dgm:spPr/>
    </dgm:pt>
    <dgm:pt modelId="{4DD6C74C-97EE-42E8-9B67-9978B5794E22}" type="pres">
      <dgm:prSet presAssocID="{847ACF26-9A51-4C01-A711-522FBB792181}" presName="text2" presStyleLbl="fgAcc2" presStyleIdx="2" presStyleCnt="3">
        <dgm:presLayoutVars>
          <dgm:chPref val="3"/>
        </dgm:presLayoutVars>
      </dgm:prSet>
      <dgm:spPr/>
    </dgm:pt>
    <dgm:pt modelId="{76C6A580-3632-4255-86DB-B6416D2844AC}" type="pres">
      <dgm:prSet presAssocID="{847ACF26-9A51-4C01-A711-522FBB792181}" presName="hierChild3" presStyleCnt="0"/>
      <dgm:spPr/>
    </dgm:pt>
  </dgm:ptLst>
  <dgm:cxnLst>
    <dgm:cxn modelId="{380DCB13-50B7-4055-BC3B-92CE71B1642B}" type="presOf" srcId="{6058C074-CDBD-43C4-94B9-E223786BAB0F}" destId="{54DA261A-CA1D-41EA-941A-E8C77E8D9A09}" srcOrd="0" destOrd="0" presId="urn:microsoft.com/office/officeart/2005/8/layout/hierarchy1"/>
    <dgm:cxn modelId="{AECDC932-97A1-41D1-A368-6C10DD949085}" srcId="{5D333FD3-F765-4113-AB44-55DCB8126C5B}" destId="{6AFD8E98-368E-4F86-832E-E3F56B24A201}" srcOrd="0" destOrd="0" parTransId="{3A334EF9-8BE5-4058-8775-11D735E25DDF}" sibTransId="{473AB4F5-C57F-4507-B133-AA7B9C14EFF9}"/>
    <dgm:cxn modelId="{A5064738-B7F6-4098-8E7C-2F0A0EB88F75}" type="presOf" srcId="{142595FF-42FB-4FC0-B64D-21298F7952C3}" destId="{8E513070-B4A1-4B61-A08A-AF2B18AA0682}" srcOrd="0" destOrd="0" presId="urn:microsoft.com/office/officeart/2005/8/layout/hierarchy1"/>
    <dgm:cxn modelId="{866A176A-57DD-4F55-B251-BB90A7E71B71}" type="presOf" srcId="{847ACF26-9A51-4C01-A711-522FBB792181}" destId="{4DD6C74C-97EE-42E8-9B67-9978B5794E22}" srcOrd="0" destOrd="0" presId="urn:microsoft.com/office/officeart/2005/8/layout/hierarchy1"/>
    <dgm:cxn modelId="{FF3C156E-09A4-4323-B4A1-581CD12E1B41}" type="presOf" srcId="{43B351E3-7646-425A-990E-177841FD7ED2}" destId="{0D321C31-5BD2-490D-BE42-9DBA2B745DEB}" srcOrd="0" destOrd="0" presId="urn:microsoft.com/office/officeart/2005/8/layout/hierarchy1"/>
    <dgm:cxn modelId="{2505EF72-1FF0-4234-BD9E-7923C683BBB3}" srcId="{6AFD8E98-368E-4F86-832E-E3F56B24A201}" destId="{142595FF-42FB-4FC0-B64D-21298F7952C3}" srcOrd="1" destOrd="0" parTransId="{6058C074-CDBD-43C4-94B9-E223786BAB0F}" sibTransId="{5611CE8D-421C-4AD9-98AF-FF0562ED4F9C}"/>
    <dgm:cxn modelId="{B46CE559-8A3F-4398-81A4-2323119B9FC9}" type="presOf" srcId="{6DEE1531-953F-4A55-A6A5-C2DB0E8B1C10}" destId="{FF4E65F9-DA00-41B7-A4D4-6BEA3D1DC9C1}" srcOrd="0" destOrd="0" presId="urn:microsoft.com/office/officeart/2005/8/layout/hierarchy1"/>
    <dgm:cxn modelId="{4D8C5084-725B-42AE-9255-357E85A45049}" srcId="{6AFD8E98-368E-4F86-832E-E3F56B24A201}" destId="{847ACF26-9A51-4C01-A711-522FBB792181}" srcOrd="2" destOrd="0" parTransId="{43B351E3-7646-425A-990E-177841FD7ED2}" sibTransId="{F2546B2D-BC93-47B4-B654-994406E6103C}"/>
    <dgm:cxn modelId="{9CD09F92-3728-4255-BE0D-F7191ACB2FE7}" type="presOf" srcId="{6AFD8E98-368E-4F86-832E-E3F56B24A201}" destId="{DB214697-C2FC-471F-AB06-F2A51A294129}" srcOrd="0" destOrd="0" presId="urn:microsoft.com/office/officeart/2005/8/layout/hierarchy1"/>
    <dgm:cxn modelId="{714E60A6-D629-473E-BF22-811B3E0A7C51}" type="presOf" srcId="{795A35EA-56F0-49B6-B461-F7378DEDD23B}" destId="{6A4092F1-5DE0-4107-B8BE-583706E24DBC}" srcOrd="0" destOrd="0" presId="urn:microsoft.com/office/officeart/2005/8/layout/hierarchy1"/>
    <dgm:cxn modelId="{8A56E8AF-A9E9-433B-8F33-A1B0263300C1}" srcId="{6AFD8E98-368E-4F86-832E-E3F56B24A201}" destId="{6DEE1531-953F-4A55-A6A5-C2DB0E8B1C10}" srcOrd="0" destOrd="0" parTransId="{795A35EA-56F0-49B6-B461-F7378DEDD23B}" sibTransId="{D4F04E01-108C-457E-8444-1B68DB516198}"/>
    <dgm:cxn modelId="{CC478DEB-78BC-4DC3-894B-7DC3024B1269}" type="presOf" srcId="{5D333FD3-F765-4113-AB44-55DCB8126C5B}" destId="{ADBED9EB-5F41-4E76-85B1-AED5C6A94EA3}" srcOrd="0" destOrd="0" presId="urn:microsoft.com/office/officeart/2005/8/layout/hierarchy1"/>
    <dgm:cxn modelId="{50DD6B77-5869-4EB4-B849-2C07944847B1}" type="presParOf" srcId="{ADBED9EB-5F41-4E76-85B1-AED5C6A94EA3}" destId="{E0317FB1-B75A-47F1-A106-42C77F61447D}" srcOrd="0" destOrd="0" presId="urn:microsoft.com/office/officeart/2005/8/layout/hierarchy1"/>
    <dgm:cxn modelId="{E79FDA8D-C793-44A3-B069-94C834C49D3A}" type="presParOf" srcId="{E0317FB1-B75A-47F1-A106-42C77F61447D}" destId="{DD15AE8A-D6FE-460D-AACA-5424E61EE855}" srcOrd="0" destOrd="0" presId="urn:microsoft.com/office/officeart/2005/8/layout/hierarchy1"/>
    <dgm:cxn modelId="{C7C02509-8B9C-40CC-9246-82A167FFF858}" type="presParOf" srcId="{DD15AE8A-D6FE-460D-AACA-5424E61EE855}" destId="{0DE92A0B-3D89-47D9-8DA3-70C5C3B54F72}" srcOrd="0" destOrd="0" presId="urn:microsoft.com/office/officeart/2005/8/layout/hierarchy1"/>
    <dgm:cxn modelId="{49C065DB-50DD-4428-9C2C-879E67C785E9}" type="presParOf" srcId="{DD15AE8A-D6FE-460D-AACA-5424E61EE855}" destId="{DB214697-C2FC-471F-AB06-F2A51A294129}" srcOrd="1" destOrd="0" presId="urn:microsoft.com/office/officeart/2005/8/layout/hierarchy1"/>
    <dgm:cxn modelId="{60FDDD89-529B-4BF5-B1BE-FE76086FCA0A}" type="presParOf" srcId="{E0317FB1-B75A-47F1-A106-42C77F61447D}" destId="{58E4B4C9-10F0-4691-8F01-B9C05AF6440E}" srcOrd="1" destOrd="0" presId="urn:microsoft.com/office/officeart/2005/8/layout/hierarchy1"/>
    <dgm:cxn modelId="{2AC33BF4-87B5-4034-9C5D-BBB72FB03F91}" type="presParOf" srcId="{58E4B4C9-10F0-4691-8F01-B9C05AF6440E}" destId="{6A4092F1-5DE0-4107-B8BE-583706E24DBC}" srcOrd="0" destOrd="0" presId="urn:microsoft.com/office/officeart/2005/8/layout/hierarchy1"/>
    <dgm:cxn modelId="{BF47F9C0-56A9-4A3B-B8EA-1802B5517D4E}" type="presParOf" srcId="{58E4B4C9-10F0-4691-8F01-B9C05AF6440E}" destId="{1E2E239B-99A1-4317-B034-030E7363F37A}" srcOrd="1" destOrd="0" presId="urn:microsoft.com/office/officeart/2005/8/layout/hierarchy1"/>
    <dgm:cxn modelId="{BB690795-2C22-424B-9EB6-F71A3855CF0A}" type="presParOf" srcId="{1E2E239B-99A1-4317-B034-030E7363F37A}" destId="{D2AAD3AF-9409-46EF-BBB6-DCB5676852C9}" srcOrd="0" destOrd="0" presId="urn:microsoft.com/office/officeart/2005/8/layout/hierarchy1"/>
    <dgm:cxn modelId="{8E1A54DD-660E-4B9B-901A-BE3B52573179}" type="presParOf" srcId="{D2AAD3AF-9409-46EF-BBB6-DCB5676852C9}" destId="{9335C42A-F337-4E8B-8701-C6115F7558B7}" srcOrd="0" destOrd="0" presId="urn:microsoft.com/office/officeart/2005/8/layout/hierarchy1"/>
    <dgm:cxn modelId="{2C31F8B0-0A52-431C-849C-E9806320677B}" type="presParOf" srcId="{D2AAD3AF-9409-46EF-BBB6-DCB5676852C9}" destId="{FF4E65F9-DA00-41B7-A4D4-6BEA3D1DC9C1}" srcOrd="1" destOrd="0" presId="urn:microsoft.com/office/officeart/2005/8/layout/hierarchy1"/>
    <dgm:cxn modelId="{93BF21E0-F3BB-41C0-8B86-3ED6C6D93AC8}" type="presParOf" srcId="{1E2E239B-99A1-4317-B034-030E7363F37A}" destId="{42A0257A-E7CD-4048-B48E-1C0C8526B7C2}" srcOrd="1" destOrd="0" presId="urn:microsoft.com/office/officeart/2005/8/layout/hierarchy1"/>
    <dgm:cxn modelId="{98A26B44-882E-4B01-9848-D00CA049080D}" type="presParOf" srcId="{58E4B4C9-10F0-4691-8F01-B9C05AF6440E}" destId="{54DA261A-CA1D-41EA-941A-E8C77E8D9A09}" srcOrd="2" destOrd="0" presId="urn:microsoft.com/office/officeart/2005/8/layout/hierarchy1"/>
    <dgm:cxn modelId="{29199D74-89E0-4861-9B15-18D9C40170FF}" type="presParOf" srcId="{58E4B4C9-10F0-4691-8F01-B9C05AF6440E}" destId="{67FC3574-5E5B-44FA-8F75-E4700CF36EF6}" srcOrd="3" destOrd="0" presId="urn:microsoft.com/office/officeart/2005/8/layout/hierarchy1"/>
    <dgm:cxn modelId="{7280A657-8FC6-4F3C-B98E-BAD692FC9E28}" type="presParOf" srcId="{67FC3574-5E5B-44FA-8F75-E4700CF36EF6}" destId="{C891F8C2-0A31-4296-B129-D4E686B083AA}" srcOrd="0" destOrd="0" presId="urn:microsoft.com/office/officeart/2005/8/layout/hierarchy1"/>
    <dgm:cxn modelId="{77503DB5-9D31-46B3-BF15-D299ACCB33A8}" type="presParOf" srcId="{C891F8C2-0A31-4296-B129-D4E686B083AA}" destId="{1CCEAFDD-C2B7-4B4F-8509-1DDA0A62A3C3}" srcOrd="0" destOrd="0" presId="urn:microsoft.com/office/officeart/2005/8/layout/hierarchy1"/>
    <dgm:cxn modelId="{D833B027-8EF2-44FB-9388-1D1AEAE4C336}" type="presParOf" srcId="{C891F8C2-0A31-4296-B129-D4E686B083AA}" destId="{8E513070-B4A1-4B61-A08A-AF2B18AA0682}" srcOrd="1" destOrd="0" presId="urn:microsoft.com/office/officeart/2005/8/layout/hierarchy1"/>
    <dgm:cxn modelId="{9B2952DC-8704-4116-A27E-44BAC4521D21}" type="presParOf" srcId="{67FC3574-5E5B-44FA-8F75-E4700CF36EF6}" destId="{CDDEF84D-7CEB-4122-8A33-3D4232D2E6FE}" srcOrd="1" destOrd="0" presId="urn:microsoft.com/office/officeart/2005/8/layout/hierarchy1"/>
    <dgm:cxn modelId="{3164CDE9-3968-4E45-8B8C-FF1B14323FCB}" type="presParOf" srcId="{58E4B4C9-10F0-4691-8F01-B9C05AF6440E}" destId="{0D321C31-5BD2-490D-BE42-9DBA2B745DEB}" srcOrd="4" destOrd="0" presId="urn:microsoft.com/office/officeart/2005/8/layout/hierarchy1"/>
    <dgm:cxn modelId="{C08A4221-D6E2-4F94-8AA3-E3373C326E51}" type="presParOf" srcId="{58E4B4C9-10F0-4691-8F01-B9C05AF6440E}" destId="{A67B5DF0-E8FB-4649-A760-5A572F5BB320}" srcOrd="5" destOrd="0" presId="urn:microsoft.com/office/officeart/2005/8/layout/hierarchy1"/>
    <dgm:cxn modelId="{03592E8B-A938-4FBC-95A5-7E4C1CC1892F}" type="presParOf" srcId="{A67B5DF0-E8FB-4649-A760-5A572F5BB320}" destId="{9BA0DB01-5E78-4F6E-9F89-19470599264D}" srcOrd="0" destOrd="0" presId="urn:microsoft.com/office/officeart/2005/8/layout/hierarchy1"/>
    <dgm:cxn modelId="{D8702285-4548-4C72-A573-977C81D9E4CB}" type="presParOf" srcId="{9BA0DB01-5E78-4F6E-9F89-19470599264D}" destId="{AC68307B-DA52-41C7-BE6F-547E20471ABF}" srcOrd="0" destOrd="0" presId="urn:microsoft.com/office/officeart/2005/8/layout/hierarchy1"/>
    <dgm:cxn modelId="{64C176F4-D84B-4410-A3D1-4F8A20A27474}" type="presParOf" srcId="{9BA0DB01-5E78-4F6E-9F89-19470599264D}" destId="{4DD6C74C-97EE-42E8-9B67-9978B5794E22}" srcOrd="1" destOrd="0" presId="urn:microsoft.com/office/officeart/2005/8/layout/hierarchy1"/>
    <dgm:cxn modelId="{85203C28-3FB6-49B7-969E-DD516AB2A884}" type="presParOf" srcId="{A67B5DF0-E8FB-4649-A760-5A572F5BB320}" destId="{76C6A580-3632-4255-86DB-B6416D2844AC}"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2B95C-2B17-42FF-92EA-7329A457FB12}">
      <dsp:nvSpPr>
        <dsp:cNvPr id="0" name=""/>
        <dsp:cNvSpPr/>
      </dsp:nvSpPr>
      <dsp:spPr>
        <a:xfrm>
          <a:off x="0" y="5439244"/>
          <a:ext cx="6260692" cy="9219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Traditional CAD Architecture</a:t>
          </a:r>
        </a:p>
      </dsp:txBody>
      <dsp:txXfrm>
        <a:off x="27002" y="5466246"/>
        <a:ext cx="6206688" cy="867901"/>
      </dsp:txXfrm>
    </dsp:sp>
    <dsp:sp modelId="{F9A37034-DCBB-4F40-996A-949FEEF37132}">
      <dsp:nvSpPr>
        <dsp:cNvPr id="0" name=""/>
        <dsp:cNvSpPr/>
      </dsp:nvSpPr>
      <dsp:spPr>
        <a:xfrm>
          <a:off x="6886761" y="5439244"/>
          <a:ext cx="6260692" cy="9219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Cloud-Enabled CAD Architecture</a:t>
          </a:r>
        </a:p>
      </dsp:txBody>
      <dsp:txXfrm>
        <a:off x="6913763" y="5466246"/>
        <a:ext cx="6206688" cy="867901"/>
      </dsp:txXfrm>
    </dsp:sp>
    <dsp:sp modelId="{36AFBFB8-96D7-4D8B-B660-B3FE9CBD5E34}">
      <dsp:nvSpPr>
        <dsp:cNvPr id="0" name=""/>
        <dsp:cNvSpPr/>
      </dsp:nvSpPr>
      <dsp:spPr>
        <a:xfrm>
          <a:off x="13773523" y="5439244"/>
          <a:ext cx="6260692" cy="9219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Cloud-Native CAD Architecture</a:t>
          </a:r>
        </a:p>
      </dsp:txBody>
      <dsp:txXfrm>
        <a:off x="13800525" y="5466246"/>
        <a:ext cx="6206688" cy="867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13B86-EE9C-47D5-B358-81F9175BC29F}">
      <dsp:nvSpPr>
        <dsp:cNvPr id="0" name=""/>
        <dsp:cNvSpPr/>
      </dsp:nvSpPr>
      <dsp:spPr>
        <a:xfrm>
          <a:off x="0" y="25759"/>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Annotations</a:t>
          </a:r>
        </a:p>
      </dsp:txBody>
      <dsp:txXfrm>
        <a:off x="48005" y="73764"/>
        <a:ext cx="8142079" cy="887374"/>
      </dsp:txXfrm>
    </dsp:sp>
    <dsp:sp modelId="{28210037-EAB7-45F1-8259-9B5E77A9A8F8}">
      <dsp:nvSpPr>
        <dsp:cNvPr id="0" name=""/>
        <dsp:cNvSpPr/>
      </dsp:nvSpPr>
      <dsp:spPr>
        <a:xfrm>
          <a:off x="0" y="1127224"/>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Concurrency</a:t>
          </a:r>
        </a:p>
      </dsp:txBody>
      <dsp:txXfrm>
        <a:off x="48005" y="1175229"/>
        <a:ext cx="8142079" cy="887374"/>
      </dsp:txXfrm>
    </dsp:sp>
    <dsp:sp modelId="{7E6DD237-E942-411E-9D28-893A9CE8E677}">
      <dsp:nvSpPr>
        <dsp:cNvPr id="0" name=""/>
        <dsp:cNvSpPr/>
      </dsp:nvSpPr>
      <dsp:spPr>
        <a:xfrm>
          <a:off x="0" y="2228689"/>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Heterogeneity</a:t>
          </a:r>
        </a:p>
      </dsp:txBody>
      <dsp:txXfrm>
        <a:off x="48005" y="2276694"/>
        <a:ext cx="8142079" cy="887374"/>
      </dsp:txXfrm>
    </dsp:sp>
    <dsp:sp modelId="{C7833C63-E36D-43E8-B654-210AC52DE898}">
      <dsp:nvSpPr>
        <dsp:cNvPr id="0" name=""/>
        <dsp:cNvSpPr/>
      </dsp:nvSpPr>
      <dsp:spPr>
        <a:xfrm>
          <a:off x="0" y="3330154"/>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IP Protection</a:t>
          </a:r>
          <a:endParaRPr lang="en-US" sz="4100" kern="1200" dirty="0"/>
        </a:p>
      </dsp:txBody>
      <dsp:txXfrm>
        <a:off x="48005" y="3378159"/>
        <a:ext cx="8142079" cy="887374"/>
      </dsp:txXfrm>
    </dsp:sp>
    <dsp:sp modelId="{1194825D-8916-41FB-9506-52D4918782CC}">
      <dsp:nvSpPr>
        <dsp:cNvPr id="0" name=""/>
        <dsp:cNvSpPr/>
      </dsp:nvSpPr>
      <dsp:spPr>
        <a:xfrm>
          <a:off x="0" y="4431619"/>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Security</a:t>
          </a:r>
          <a:endParaRPr lang="en-US" sz="4100" kern="1200" dirty="0"/>
        </a:p>
      </dsp:txBody>
      <dsp:txXfrm>
        <a:off x="48005" y="4479624"/>
        <a:ext cx="8142079" cy="887374"/>
      </dsp:txXfrm>
    </dsp:sp>
    <dsp:sp modelId="{2FB3FED8-BBCB-4F05-A578-C790FE430BE9}">
      <dsp:nvSpPr>
        <dsp:cNvPr id="0" name=""/>
        <dsp:cNvSpPr/>
      </dsp:nvSpPr>
      <dsp:spPr>
        <a:xfrm>
          <a:off x="0" y="5533084"/>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Version Control</a:t>
          </a:r>
          <a:endParaRPr lang="en-US" sz="4100" kern="1200" dirty="0"/>
        </a:p>
      </dsp:txBody>
      <dsp:txXfrm>
        <a:off x="48005" y="5581089"/>
        <a:ext cx="8142079" cy="887374"/>
      </dsp:txXfrm>
    </dsp:sp>
    <dsp:sp modelId="{940B5230-976A-40D6-B356-C36ED0406A8E}">
      <dsp:nvSpPr>
        <dsp:cNvPr id="0" name=""/>
        <dsp:cNvSpPr/>
      </dsp:nvSpPr>
      <dsp:spPr>
        <a:xfrm>
          <a:off x="0" y="6634549"/>
          <a:ext cx="8238089" cy="98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Viewing</a:t>
          </a:r>
          <a:endParaRPr lang="en-US" sz="4100" kern="1200" dirty="0"/>
        </a:p>
      </dsp:txBody>
      <dsp:txXfrm>
        <a:off x="48005" y="6682554"/>
        <a:ext cx="8142079" cy="887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13B86-EE9C-47D5-B358-81F9175BC29F}">
      <dsp:nvSpPr>
        <dsp:cNvPr id="0" name=""/>
        <dsp:cNvSpPr/>
      </dsp:nvSpPr>
      <dsp:spPr>
        <a:xfrm>
          <a:off x="0" y="89927"/>
          <a:ext cx="8387379"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Traditional CAD Architecture</a:t>
          </a:r>
        </a:p>
      </dsp:txBody>
      <dsp:txXfrm>
        <a:off x="45663" y="135590"/>
        <a:ext cx="8296053" cy="844089"/>
      </dsp:txXfrm>
    </dsp:sp>
    <dsp:sp modelId="{8BB9AE18-2E2C-4376-BB12-86E3F8F46D4E}">
      <dsp:nvSpPr>
        <dsp:cNvPr id="0" name=""/>
        <dsp:cNvSpPr/>
      </dsp:nvSpPr>
      <dsp:spPr>
        <a:xfrm>
          <a:off x="0" y="1025342"/>
          <a:ext cx="8387379" cy="1533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299"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dirty="0"/>
            <a:t>SolidWorks</a:t>
          </a:r>
        </a:p>
        <a:p>
          <a:pPr marL="285750" lvl="1" indent="-285750" algn="l" defTabSz="1333500">
            <a:lnSpc>
              <a:spcPct val="90000"/>
            </a:lnSpc>
            <a:spcBef>
              <a:spcPct val="0"/>
            </a:spcBef>
            <a:spcAft>
              <a:spcPct val="20000"/>
            </a:spcAft>
            <a:buChar char="•"/>
          </a:pPr>
          <a:r>
            <a:rPr lang="en-US" sz="3000" kern="1200" dirty="0"/>
            <a:t>Siemens NX</a:t>
          </a:r>
        </a:p>
        <a:p>
          <a:pPr marL="285750" lvl="1" indent="-285750" algn="l" defTabSz="1333500">
            <a:lnSpc>
              <a:spcPct val="90000"/>
            </a:lnSpc>
            <a:spcBef>
              <a:spcPct val="0"/>
            </a:spcBef>
            <a:spcAft>
              <a:spcPct val="20000"/>
            </a:spcAft>
            <a:buChar char="•"/>
          </a:pPr>
          <a:r>
            <a:rPr lang="en-US" sz="3000" kern="1200" dirty="0"/>
            <a:t>Autodesk Inventor</a:t>
          </a:r>
        </a:p>
      </dsp:txBody>
      <dsp:txXfrm>
        <a:off x="0" y="1025342"/>
        <a:ext cx="8387379" cy="1533870"/>
      </dsp:txXfrm>
    </dsp:sp>
    <dsp:sp modelId="{17D27665-7DE1-4B4F-850D-1746F6F33B22}">
      <dsp:nvSpPr>
        <dsp:cNvPr id="0" name=""/>
        <dsp:cNvSpPr/>
      </dsp:nvSpPr>
      <dsp:spPr>
        <a:xfrm>
          <a:off x="0" y="2559212"/>
          <a:ext cx="8387379"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Cloud-Enabled CAD Architecture</a:t>
          </a:r>
          <a:endParaRPr lang="en-US" sz="3900" kern="1200" dirty="0"/>
        </a:p>
      </dsp:txBody>
      <dsp:txXfrm>
        <a:off x="45663" y="2604875"/>
        <a:ext cx="8296053" cy="844089"/>
      </dsp:txXfrm>
    </dsp:sp>
    <dsp:sp modelId="{4559724D-F57B-4231-88CF-32D1251A8C53}">
      <dsp:nvSpPr>
        <dsp:cNvPr id="0" name=""/>
        <dsp:cNvSpPr/>
      </dsp:nvSpPr>
      <dsp:spPr>
        <a:xfrm>
          <a:off x="0" y="3494627"/>
          <a:ext cx="8387379" cy="1533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299"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Siemens NX + Teamcenter</a:t>
          </a:r>
          <a:endParaRPr lang="en-US" sz="3000" kern="1200" dirty="0"/>
        </a:p>
        <a:p>
          <a:pPr marL="285750" lvl="1" indent="-285750" algn="l" defTabSz="1333500">
            <a:lnSpc>
              <a:spcPct val="90000"/>
            </a:lnSpc>
            <a:spcBef>
              <a:spcPct val="0"/>
            </a:spcBef>
            <a:spcAft>
              <a:spcPct val="20000"/>
            </a:spcAft>
            <a:buChar char="•"/>
          </a:pPr>
          <a:r>
            <a:rPr lang="en-US" sz="3000" kern="1200"/>
            <a:t>SolidWorks PDM</a:t>
          </a:r>
          <a:endParaRPr lang="en-US" sz="3000" kern="1200" dirty="0"/>
        </a:p>
        <a:p>
          <a:pPr marL="285750" lvl="1" indent="-285750" algn="l" defTabSz="1333500">
            <a:lnSpc>
              <a:spcPct val="90000"/>
            </a:lnSpc>
            <a:spcBef>
              <a:spcPct val="0"/>
            </a:spcBef>
            <a:spcAft>
              <a:spcPct val="20000"/>
            </a:spcAft>
            <a:buChar char="•"/>
          </a:pPr>
          <a:r>
            <a:rPr lang="en-US" sz="3000" kern="1200"/>
            <a:t>Creo+</a:t>
          </a:r>
          <a:endParaRPr lang="en-US" sz="3000" kern="1200" dirty="0"/>
        </a:p>
      </dsp:txBody>
      <dsp:txXfrm>
        <a:off x="0" y="3494627"/>
        <a:ext cx="8387379" cy="1533870"/>
      </dsp:txXfrm>
    </dsp:sp>
    <dsp:sp modelId="{E072DC1F-6582-4A16-BBA2-2744E5BCB7DA}">
      <dsp:nvSpPr>
        <dsp:cNvPr id="0" name=""/>
        <dsp:cNvSpPr/>
      </dsp:nvSpPr>
      <dsp:spPr>
        <a:xfrm>
          <a:off x="0" y="5028497"/>
          <a:ext cx="8387379"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Cloud-Native CAD Architecture</a:t>
          </a:r>
          <a:endParaRPr lang="en-US" sz="3900" kern="1200" dirty="0"/>
        </a:p>
      </dsp:txBody>
      <dsp:txXfrm>
        <a:off x="45663" y="5074160"/>
        <a:ext cx="8296053" cy="844089"/>
      </dsp:txXfrm>
    </dsp:sp>
    <dsp:sp modelId="{A74292B2-2255-4707-B5CE-16E15B4C390B}">
      <dsp:nvSpPr>
        <dsp:cNvPr id="0" name=""/>
        <dsp:cNvSpPr/>
      </dsp:nvSpPr>
      <dsp:spPr>
        <a:xfrm>
          <a:off x="0" y="5963912"/>
          <a:ext cx="8387379" cy="1533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299"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OnShape</a:t>
          </a:r>
          <a:endParaRPr lang="en-US" sz="3000" kern="1200" dirty="0"/>
        </a:p>
        <a:p>
          <a:pPr marL="285750" lvl="1" indent="-285750" algn="l" defTabSz="1333500">
            <a:lnSpc>
              <a:spcPct val="90000"/>
            </a:lnSpc>
            <a:spcBef>
              <a:spcPct val="0"/>
            </a:spcBef>
            <a:spcAft>
              <a:spcPct val="20000"/>
            </a:spcAft>
            <a:buChar char="•"/>
          </a:pPr>
          <a:r>
            <a:rPr lang="en-US" sz="3000" kern="1200"/>
            <a:t>Autodesk Fusion</a:t>
          </a:r>
          <a:endParaRPr lang="en-US" sz="3000" kern="1200" dirty="0"/>
        </a:p>
        <a:p>
          <a:pPr marL="285750" lvl="1" indent="-285750" algn="l" defTabSz="1333500">
            <a:lnSpc>
              <a:spcPct val="90000"/>
            </a:lnSpc>
            <a:spcBef>
              <a:spcPct val="0"/>
            </a:spcBef>
            <a:spcAft>
              <a:spcPct val="20000"/>
            </a:spcAft>
            <a:buChar char="•"/>
          </a:pPr>
          <a:r>
            <a:rPr lang="en-US" sz="3000" kern="1200"/>
            <a:t>Siemens Solid Edge</a:t>
          </a:r>
          <a:endParaRPr lang="en-US" sz="3000" kern="1200" dirty="0"/>
        </a:p>
      </dsp:txBody>
      <dsp:txXfrm>
        <a:off x="0" y="5963912"/>
        <a:ext cx="8387379" cy="15338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0702-B315-4999-9768-4CD8F0D97D48}">
      <dsp:nvSpPr>
        <dsp:cNvPr id="0" name=""/>
        <dsp:cNvSpPr/>
      </dsp:nvSpPr>
      <dsp:spPr>
        <a:xfrm>
          <a:off x="4357565" y="2798666"/>
          <a:ext cx="3092466" cy="735866"/>
        </a:xfrm>
        <a:custGeom>
          <a:avLst/>
          <a:gdLst/>
          <a:ahLst/>
          <a:cxnLst/>
          <a:rect l="0" t="0" r="0" b="0"/>
          <a:pathLst>
            <a:path>
              <a:moveTo>
                <a:pt x="0" y="0"/>
              </a:moveTo>
              <a:lnTo>
                <a:pt x="0" y="501471"/>
              </a:lnTo>
              <a:lnTo>
                <a:pt x="3092466" y="501471"/>
              </a:lnTo>
              <a:lnTo>
                <a:pt x="3092466" y="73586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5B7EF3-379B-49F4-97F5-31340985BAA0}">
      <dsp:nvSpPr>
        <dsp:cNvPr id="0" name=""/>
        <dsp:cNvSpPr/>
      </dsp:nvSpPr>
      <dsp:spPr>
        <a:xfrm>
          <a:off x="4311845" y="2798666"/>
          <a:ext cx="91440" cy="735866"/>
        </a:xfrm>
        <a:custGeom>
          <a:avLst/>
          <a:gdLst/>
          <a:ahLst/>
          <a:cxnLst/>
          <a:rect l="0" t="0" r="0" b="0"/>
          <a:pathLst>
            <a:path>
              <a:moveTo>
                <a:pt x="45720" y="0"/>
              </a:moveTo>
              <a:lnTo>
                <a:pt x="45720" y="73586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D40766-3178-4F40-8F05-AA1D4735DB17}">
      <dsp:nvSpPr>
        <dsp:cNvPr id="0" name=""/>
        <dsp:cNvSpPr/>
      </dsp:nvSpPr>
      <dsp:spPr>
        <a:xfrm>
          <a:off x="1265099" y="2798666"/>
          <a:ext cx="3092466" cy="735866"/>
        </a:xfrm>
        <a:custGeom>
          <a:avLst/>
          <a:gdLst/>
          <a:ahLst/>
          <a:cxnLst/>
          <a:rect l="0" t="0" r="0" b="0"/>
          <a:pathLst>
            <a:path>
              <a:moveTo>
                <a:pt x="3092466" y="0"/>
              </a:moveTo>
              <a:lnTo>
                <a:pt x="3092466" y="501471"/>
              </a:lnTo>
              <a:lnTo>
                <a:pt x="0" y="501471"/>
              </a:lnTo>
              <a:lnTo>
                <a:pt x="0" y="73586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60A800-5383-415D-9574-4BD06EC7243E}">
      <dsp:nvSpPr>
        <dsp:cNvPr id="0" name=""/>
        <dsp:cNvSpPr/>
      </dsp:nvSpPr>
      <dsp:spPr>
        <a:xfrm>
          <a:off x="3092466" y="1191989"/>
          <a:ext cx="2530199" cy="160667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A1FBA-C85C-41B7-BC4F-08C964B99235}">
      <dsp:nvSpPr>
        <dsp:cNvPr id="0" name=""/>
        <dsp:cNvSpPr/>
      </dsp:nvSpPr>
      <dsp:spPr>
        <a:xfrm>
          <a:off x="3373599" y="1459065"/>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Traditional CAD Architecture Performance</a:t>
          </a:r>
        </a:p>
      </dsp:txBody>
      <dsp:txXfrm>
        <a:off x="3420657" y="1506123"/>
        <a:ext cx="2436083" cy="1512560"/>
      </dsp:txXfrm>
    </dsp:sp>
    <dsp:sp modelId="{D0359F7A-B28A-41A4-9B03-7DD85CA892A4}">
      <dsp:nvSpPr>
        <dsp:cNvPr id="0" name=""/>
        <dsp:cNvSpPr/>
      </dsp:nvSpPr>
      <dsp:spPr>
        <a:xfrm>
          <a:off x="0" y="3534532"/>
          <a:ext cx="2530199" cy="160667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E09229-B559-4874-8DE3-80FAF2E07568}">
      <dsp:nvSpPr>
        <dsp:cNvPr id="0" name=""/>
        <dsp:cNvSpPr/>
      </dsp:nvSpPr>
      <dsp:spPr>
        <a:xfrm>
          <a:off x="281133"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SolidWorks</a:t>
          </a:r>
        </a:p>
      </dsp:txBody>
      <dsp:txXfrm>
        <a:off x="328191" y="3848666"/>
        <a:ext cx="2436083" cy="1512560"/>
      </dsp:txXfrm>
    </dsp:sp>
    <dsp:sp modelId="{F2B558E1-E1D1-45B9-BB91-69386265C4AC}">
      <dsp:nvSpPr>
        <dsp:cNvPr id="0" name=""/>
        <dsp:cNvSpPr/>
      </dsp:nvSpPr>
      <dsp:spPr>
        <a:xfrm>
          <a:off x="3092466" y="3534532"/>
          <a:ext cx="2530199" cy="160667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23DC0B-CDCC-41C8-8398-299575B26825}">
      <dsp:nvSpPr>
        <dsp:cNvPr id="0" name=""/>
        <dsp:cNvSpPr/>
      </dsp:nvSpPr>
      <dsp:spPr>
        <a:xfrm>
          <a:off x="3373599"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Siemens NX</a:t>
          </a:r>
        </a:p>
      </dsp:txBody>
      <dsp:txXfrm>
        <a:off x="3420657" y="3848666"/>
        <a:ext cx="2436083" cy="1512560"/>
      </dsp:txXfrm>
    </dsp:sp>
    <dsp:sp modelId="{2E9D2E0F-1AD3-4255-AF0A-D2AF3A3DC210}">
      <dsp:nvSpPr>
        <dsp:cNvPr id="0" name=""/>
        <dsp:cNvSpPr/>
      </dsp:nvSpPr>
      <dsp:spPr>
        <a:xfrm>
          <a:off x="6184932" y="3534532"/>
          <a:ext cx="2530199" cy="160667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6868FF-86D3-4903-94DC-790560A1DF34}">
      <dsp:nvSpPr>
        <dsp:cNvPr id="0" name=""/>
        <dsp:cNvSpPr/>
      </dsp:nvSpPr>
      <dsp:spPr>
        <a:xfrm>
          <a:off x="6466065"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Autodesk Inventor</a:t>
          </a:r>
        </a:p>
      </dsp:txBody>
      <dsp:txXfrm>
        <a:off x="6513123" y="3848666"/>
        <a:ext cx="2436083" cy="15125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21C31-5BD2-490D-BE42-9DBA2B745DEB}">
      <dsp:nvSpPr>
        <dsp:cNvPr id="0" name=""/>
        <dsp:cNvSpPr/>
      </dsp:nvSpPr>
      <dsp:spPr>
        <a:xfrm>
          <a:off x="4357565" y="2798666"/>
          <a:ext cx="3092466" cy="735866"/>
        </a:xfrm>
        <a:custGeom>
          <a:avLst/>
          <a:gdLst/>
          <a:ahLst/>
          <a:cxnLst/>
          <a:rect l="0" t="0" r="0" b="0"/>
          <a:pathLst>
            <a:path>
              <a:moveTo>
                <a:pt x="0" y="0"/>
              </a:moveTo>
              <a:lnTo>
                <a:pt x="0" y="501471"/>
              </a:lnTo>
              <a:lnTo>
                <a:pt x="3092466" y="501471"/>
              </a:lnTo>
              <a:lnTo>
                <a:pt x="3092466" y="7358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DA261A-CA1D-41EA-941A-E8C77E8D9A09}">
      <dsp:nvSpPr>
        <dsp:cNvPr id="0" name=""/>
        <dsp:cNvSpPr/>
      </dsp:nvSpPr>
      <dsp:spPr>
        <a:xfrm>
          <a:off x="4311845" y="2798666"/>
          <a:ext cx="91440" cy="735866"/>
        </a:xfrm>
        <a:custGeom>
          <a:avLst/>
          <a:gdLst/>
          <a:ahLst/>
          <a:cxnLst/>
          <a:rect l="0" t="0" r="0" b="0"/>
          <a:pathLst>
            <a:path>
              <a:moveTo>
                <a:pt x="45720" y="0"/>
              </a:moveTo>
              <a:lnTo>
                <a:pt x="45720" y="7358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092F1-5DE0-4107-B8BE-583706E24DBC}">
      <dsp:nvSpPr>
        <dsp:cNvPr id="0" name=""/>
        <dsp:cNvSpPr/>
      </dsp:nvSpPr>
      <dsp:spPr>
        <a:xfrm>
          <a:off x="1265099" y="2798666"/>
          <a:ext cx="3092466" cy="735866"/>
        </a:xfrm>
        <a:custGeom>
          <a:avLst/>
          <a:gdLst/>
          <a:ahLst/>
          <a:cxnLst/>
          <a:rect l="0" t="0" r="0" b="0"/>
          <a:pathLst>
            <a:path>
              <a:moveTo>
                <a:pt x="3092466" y="0"/>
              </a:moveTo>
              <a:lnTo>
                <a:pt x="3092466" y="501471"/>
              </a:lnTo>
              <a:lnTo>
                <a:pt x="0" y="501471"/>
              </a:lnTo>
              <a:lnTo>
                <a:pt x="0" y="7358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E92A0B-3D89-47D9-8DA3-70C5C3B54F72}">
      <dsp:nvSpPr>
        <dsp:cNvPr id="0" name=""/>
        <dsp:cNvSpPr/>
      </dsp:nvSpPr>
      <dsp:spPr>
        <a:xfrm>
          <a:off x="3092466" y="1191989"/>
          <a:ext cx="2530199" cy="16066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214697-C2FC-471F-AB06-F2A51A294129}">
      <dsp:nvSpPr>
        <dsp:cNvPr id="0" name=""/>
        <dsp:cNvSpPr/>
      </dsp:nvSpPr>
      <dsp:spPr>
        <a:xfrm>
          <a:off x="3373599" y="1459065"/>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CAD Architecture Performance</a:t>
          </a:r>
          <a:endParaRPr lang="en-US" sz="3000" kern="1200" dirty="0"/>
        </a:p>
      </dsp:txBody>
      <dsp:txXfrm>
        <a:off x="3420657" y="1506123"/>
        <a:ext cx="2436083" cy="1512560"/>
      </dsp:txXfrm>
    </dsp:sp>
    <dsp:sp modelId="{9335C42A-F337-4E8B-8701-C6115F7558B7}">
      <dsp:nvSpPr>
        <dsp:cNvPr id="0" name=""/>
        <dsp:cNvSpPr/>
      </dsp:nvSpPr>
      <dsp:spPr>
        <a:xfrm>
          <a:off x="0" y="3534532"/>
          <a:ext cx="2530199" cy="16066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4E65F9-DA00-41B7-A4D4-6BEA3D1DC9C1}">
      <dsp:nvSpPr>
        <dsp:cNvPr id="0" name=""/>
        <dsp:cNvSpPr/>
      </dsp:nvSpPr>
      <dsp:spPr>
        <a:xfrm>
          <a:off x="281133"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Traditional CAD Architecture</a:t>
          </a:r>
        </a:p>
      </dsp:txBody>
      <dsp:txXfrm>
        <a:off x="328191" y="3848666"/>
        <a:ext cx="2436083" cy="1512560"/>
      </dsp:txXfrm>
    </dsp:sp>
    <dsp:sp modelId="{1CCEAFDD-C2B7-4B4F-8509-1DDA0A62A3C3}">
      <dsp:nvSpPr>
        <dsp:cNvPr id="0" name=""/>
        <dsp:cNvSpPr/>
      </dsp:nvSpPr>
      <dsp:spPr>
        <a:xfrm>
          <a:off x="3092466" y="3534532"/>
          <a:ext cx="2530199" cy="16066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513070-B4A1-4B61-A08A-AF2B18AA0682}">
      <dsp:nvSpPr>
        <dsp:cNvPr id="0" name=""/>
        <dsp:cNvSpPr/>
      </dsp:nvSpPr>
      <dsp:spPr>
        <a:xfrm>
          <a:off x="3373599"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Cloud-Enabled CAD Architecture</a:t>
          </a:r>
        </a:p>
      </dsp:txBody>
      <dsp:txXfrm>
        <a:off x="3420657" y="3848666"/>
        <a:ext cx="2436083" cy="1512560"/>
      </dsp:txXfrm>
    </dsp:sp>
    <dsp:sp modelId="{AC68307B-DA52-41C7-BE6F-547E20471ABF}">
      <dsp:nvSpPr>
        <dsp:cNvPr id="0" name=""/>
        <dsp:cNvSpPr/>
      </dsp:nvSpPr>
      <dsp:spPr>
        <a:xfrm>
          <a:off x="6184932" y="3534532"/>
          <a:ext cx="2530199" cy="16066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D6C74C-97EE-42E8-9B67-9978B5794E22}">
      <dsp:nvSpPr>
        <dsp:cNvPr id="0" name=""/>
        <dsp:cNvSpPr/>
      </dsp:nvSpPr>
      <dsp:spPr>
        <a:xfrm>
          <a:off x="6466065" y="3801608"/>
          <a:ext cx="2530199" cy="16066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Cloud-Native CAD Architecture</a:t>
          </a:r>
        </a:p>
      </dsp:txBody>
      <dsp:txXfrm>
        <a:off x="6513123" y="3848666"/>
        <a:ext cx="2436083" cy="151256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fontAlgn="base"/>
            <a:r>
              <a:rPr lang="en-US" sz="2200" b="0" i="0" u="none" strike="noStrike" dirty="0">
                <a:effectLst/>
                <a:latin typeface="Helvetica Neue"/>
                <a:ea typeface="Helvetica Neue"/>
                <a:cs typeface="Helvetica Neue"/>
                <a:sym typeface="Helvetica Neue"/>
              </a:rPr>
              <a:t>15 min presentation total + 5 min questions</a:t>
            </a:r>
            <a:r>
              <a:rPr lang="en-US" sz="2200" b="0" i="0" dirty="0">
                <a:effectLst/>
                <a:latin typeface="Helvetica Neue"/>
                <a:ea typeface="Helvetica Neue"/>
                <a:cs typeface="Helvetica Neue"/>
                <a:sym typeface="Helvetica Neue"/>
              </a:rPr>
              <a:t>​</a:t>
            </a:r>
          </a:p>
          <a:p>
            <a:pPr rtl="0" fontAlgn="base"/>
            <a:r>
              <a:rPr lang="en-US" sz="2200" b="0" i="0" u="none" strike="noStrike" dirty="0">
                <a:effectLst/>
                <a:latin typeface="Helvetica Neue"/>
                <a:ea typeface="Helvetica Neue"/>
                <a:cs typeface="Helvetica Neue"/>
                <a:sym typeface="Helvetica Neue"/>
              </a:rPr>
              <a:t>The evolution of CAD</a:t>
            </a:r>
            <a:r>
              <a:rPr lang="en-US" sz="2200" b="0" i="0" dirty="0">
                <a:effectLst/>
                <a:latin typeface="Helvetica Neue"/>
                <a:ea typeface="Helvetica Neue"/>
                <a:cs typeface="Helvetica Neue"/>
                <a:sym typeface="Helvetica Neue"/>
              </a:rPr>
              <a:t>​</a:t>
            </a:r>
          </a:p>
          <a:p>
            <a:pPr rtl="0" fontAlgn="base"/>
            <a:r>
              <a:rPr lang="en-US" sz="2200" b="0" i="0" dirty="0">
                <a:effectLst/>
                <a:latin typeface="Helvetica Neue"/>
                <a:ea typeface="Helvetica Neue"/>
                <a:cs typeface="Helvetica Neue"/>
                <a:sym typeface="Helvetica Neue"/>
              </a:rPr>
              <a:t>​</a:t>
            </a:r>
          </a:p>
        </p:txBody>
      </p:sp>
    </p:spTree>
    <p:extLst>
      <p:ext uri="{BB962C8B-B14F-4D97-AF65-F5344CB8AC3E}">
        <p14:creationId xmlns:p14="http://schemas.microsoft.com/office/powerpoint/2010/main" val="1091067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CAD systems were compared both within the architecture to evaluate certain themes within the architecture and to get a holistic view of the architecture, and between architectures to see how the degree in which cloud tools are integrated effects the collaborative ability of users</a:t>
            </a:r>
          </a:p>
          <a:p>
            <a:endParaRPr lang="en-US" dirty="0"/>
          </a:p>
        </p:txBody>
      </p:sp>
    </p:spTree>
    <p:extLst>
      <p:ext uri="{BB962C8B-B14F-4D97-AF65-F5344CB8AC3E}">
        <p14:creationId xmlns:p14="http://schemas.microsoft.com/office/powerpoint/2010/main" val="1567145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results are expected, as traditional CAD systems are single-user systems. </a:t>
            </a:r>
          </a:p>
          <a:p>
            <a:pPr marL="171450" indent="-171450">
              <a:buFont typeface="Arial" panose="020B0604020202020204" pitchFamily="34" charset="0"/>
              <a:buChar char="•"/>
            </a:pPr>
            <a:r>
              <a:rPr lang="en-US" dirty="0"/>
              <a:t>Therefore requirements based on concurrent work would have low fulfillment</a:t>
            </a:r>
          </a:p>
          <a:p>
            <a:pPr marL="171450" indent="-171450">
              <a:buFont typeface="Arial" panose="020B0604020202020204" pitchFamily="34" charset="0"/>
              <a:buChar char="•"/>
            </a:pPr>
            <a:r>
              <a:rPr lang="en-US" dirty="0"/>
              <a:t>The heterogeneity category deals with data transfer between platforms, which is not limited to synchronous work</a:t>
            </a:r>
          </a:p>
          <a:p>
            <a:pPr marL="171450" indent="-171450">
              <a:buFont typeface="Arial" panose="020B0604020202020204" pitchFamily="34" charset="0"/>
              <a:buChar char="•"/>
            </a:pPr>
            <a:r>
              <a:rPr lang="en-US" dirty="0"/>
              <a:t>It can be noted that none of the systems fulfilled any of the Security or IP Protection categories.</a:t>
            </a:r>
          </a:p>
          <a:p>
            <a:pPr marL="171450" indent="-171450">
              <a:buFont typeface="Arial" panose="020B0604020202020204" pitchFamily="34" charset="0"/>
              <a:buChar char="•"/>
            </a:pPr>
            <a:r>
              <a:rPr lang="en-US" dirty="0"/>
              <a:t>This is due to those requirements dealing with access permissions for parts—something that is not needed for a system that is intended to have one user</a:t>
            </a:r>
          </a:p>
          <a:p>
            <a:pPr marL="171450" indent="-171450">
              <a:buFont typeface="Arial" panose="020B0604020202020204" pitchFamily="34" charset="0"/>
              <a:buChar char="•"/>
            </a:pPr>
            <a:r>
              <a:rPr lang="en-US" dirty="0"/>
              <a:t>Clarify that these are percentages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348087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Compared to the traditional CAD, where each system had a minimum of 23 unfulfilled requirements, the maximum amount of not fulfilled requirements in the cloud-enabled category was 4</a:t>
            </a:r>
          </a:p>
          <a:p>
            <a:pPr marL="171450" indent="-171450">
              <a:buFont typeface="Arial" panose="020B0604020202020204" pitchFamily="34" charset="0"/>
              <a:buChar char="•"/>
            </a:pPr>
            <a:r>
              <a:rPr lang="en-US" dirty="0"/>
              <a:t>All three systems fully fulfilled every requirement in the security category and nearly all of the IP protection ones</a:t>
            </a:r>
          </a:p>
          <a:p>
            <a:pPr marL="171450" indent="-171450">
              <a:buFont typeface="Arial" panose="020B0604020202020204" pitchFamily="34" charset="0"/>
              <a:buChar char="•"/>
            </a:pPr>
            <a:r>
              <a:rPr lang="en-US" dirty="0"/>
              <a:t>This is something that is to be expected, as privacy vulnerabilities are a large concern for cloud systems</a:t>
            </a:r>
          </a:p>
          <a:p>
            <a:pPr marL="171450" indent="-171450">
              <a:buFont typeface="Arial" panose="020B0604020202020204" pitchFamily="34" charset="0"/>
              <a:buChar char="•"/>
            </a:pPr>
            <a:r>
              <a:rPr lang="en-US" dirty="0"/>
              <a:t>The features put into place for security and IP protection allow designers to prevent work from being stolen</a:t>
            </a:r>
          </a:p>
          <a:p>
            <a:pPr marL="171450" indent="-171450">
              <a:buFont typeface="Arial" panose="020B0604020202020204" pitchFamily="34" charset="0"/>
              <a:buChar char="•"/>
            </a:pPr>
            <a:r>
              <a:rPr lang="en-US" dirty="0"/>
              <a:t>This category had the most varied results—but this can be explained by the nature of the architecture</a:t>
            </a:r>
          </a:p>
          <a:p>
            <a:pPr marL="171450" indent="-171450">
              <a:buFont typeface="Arial" panose="020B0604020202020204" pitchFamily="34" charset="0"/>
              <a:buChar char="•"/>
            </a:pPr>
            <a:r>
              <a:rPr lang="en-US" dirty="0"/>
              <a:t>Many cloud-enabled cad systems are built by adding cloud features to existing traditional CAD systems.</a:t>
            </a:r>
          </a:p>
          <a:p>
            <a:pPr marL="171450" indent="-171450">
              <a:buFont typeface="Arial" panose="020B0604020202020204" pitchFamily="34" charset="0"/>
              <a:buChar char="•"/>
            </a:pPr>
            <a:r>
              <a:rPr lang="en-US" dirty="0"/>
              <a:t>This creates variation between how developers go about making a system collaborative—such as when choosing between concurrent editing or check-in/out models</a:t>
            </a:r>
          </a:p>
          <a:p>
            <a:pPr marL="171450" indent="-1714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761202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lower performing systems were evaluated through advertised information—which could have had an impact on the score</a:t>
            </a:r>
          </a:p>
          <a:p>
            <a:pPr marL="171450" indent="-171450">
              <a:buFont typeface="Arial" panose="020B0604020202020204" pitchFamily="34" charset="0"/>
              <a:buChar char="•"/>
            </a:pPr>
            <a:r>
              <a:rPr lang="en-US" dirty="0"/>
              <a:t>Even so, the lowest score in each category were comparatively better than cloud-enabled or traditional systems</a:t>
            </a:r>
          </a:p>
          <a:p>
            <a:pPr marL="171450" indent="-171450">
              <a:buFont typeface="Arial" panose="020B0604020202020204" pitchFamily="34" charset="0"/>
              <a:buChar char="•"/>
            </a:pPr>
            <a:r>
              <a:rPr lang="en-US" dirty="0"/>
              <a:t>Compared to the cloud-enabled cad architecture, cloud-native systems had an average of 28.33 fully fulfilled requirements compared to 21.33</a:t>
            </a:r>
          </a:p>
          <a:p>
            <a:endParaRPr lang="en-US" dirty="0"/>
          </a:p>
        </p:txBody>
      </p:sp>
    </p:spTree>
    <p:extLst>
      <p:ext uri="{BB962C8B-B14F-4D97-AF65-F5344CB8AC3E}">
        <p14:creationId xmlns:p14="http://schemas.microsoft.com/office/powerpoint/2010/main" val="3651391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While inherently, cloud-native systems may seem best on paper, each CAD architectural type has its use in industry and reasons as to why engineers would choose one system over another</a:t>
            </a:r>
          </a:p>
          <a:p>
            <a:r>
              <a:rPr lang="en-US" dirty="0"/>
              <a:t>The lack of any multi-user capabilities within TC systems does prevent any cloud collaboration, but many engineering students are trained on these systems, and many smaller engineering firms use these systems due to their lower licensing costs</a:t>
            </a:r>
          </a:p>
          <a:p>
            <a:r>
              <a:rPr lang="en-US" dirty="0"/>
              <a:t>Additionally, many cloud-enabled CAD systems are built off of traditional CAD systems, which allows engineers trained on traditional CAD systems to switch to these systems easier than a cloud-native system that they have not used before</a:t>
            </a:r>
          </a:p>
          <a:p>
            <a:r>
              <a:rPr lang="en-US" dirty="0"/>
              <a:t>The performance of systems represents how the way we teach engineers CAD needs to include more focus on virtual collaboration in order for designers to reduce the effect of the inherent challenges of non-local collaboration</a:t>
            </a:r>
          </a:p>
          <a:p>
            <a:endParaRPr lang="en-US" dirty="0"/>
          </a:p>
        </p:txBody>
      </p:sp>
    </p:spTree>
    <p:extLst>
      <p:ext uri="{BB962C8B-B14F-4D97-AF65-F5344CB8AC3E}">
        <p14:creationId xmlns:p14="http://schemas.microsoft.com/office/powerpoint/2010/main" val="1914398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99842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fontAlgn="base"/>
            <a:r>
              <a:rPr lang="en-US" sz="2200" b="0" i="0" u="none" strike="noStrike" dirty="0">
                <a:effectLst/>
                <a:latin typeface="Helvetica Neue"/>
                <a:ea typeface="Helvetica Neue"/>
                <a:cs typeface="Helvetica Neue"/>
                <a:sym typeface="Helvetica Neue"/>
              </a:rPr>
              <a:t>To begin with, I would like to acknowledge our project sponsors, Clemson’s VIPR-GS center and the US Army DEVCOM ground vehicles systems center</a:t>
            </a:r>
            <a:r>
              <a:rPr lang="en-US" sz="2200" b="0" i="0" dirty="0">
                <a:effectLst/>
                <a:latin typeface="Helvetica Neue"/>
                <a:ea typeface="Helvetica Neue"/>
                <a:cs typeface="Helvetica Neue"/>
                <a:sym typeface="Helvetica Neue"/>
              </a:rPr>
              <a:t>​</a:t>
            </a:r>
          </a:p>
          <a:p>
            <a:pPr rtl="0" fontAlgn="base"/>
            <a:r>
              <a:rPr lang="en-US" sz="2200" b="0" i="0" u="none" strike="noStrike" dirty="0">
                <a:effectLst/>
                <a:latin typeface="Helvetica Neue"/>
                <a:ea typeface="Helvetica Neue"/>
                <a:cs typeface="Helvetica Neue"/>
                <a:sym typeface="Helvetica Neue"/>
              </a:rPr>
              <a:t>I would also like to clarify that the services discussed in this presentation are not endorsed by Clemson University, The US Army, or the US Government</a:t>
            </a:r>
            <a:r>
              <a:rPr lang="en-US" sz="2200" b="0" i="0" dirty="0">
                <a:effectLst/>
                <a:latin typeface="Helvetica Neue"/>
                <a:ea typeface="Helvetica Neue"/>
                <a:cs typeface="Helvetica Neue"/>
                <a:sym typeface="Helvetica Neue"/>
              </a:rPr>
              <a:t>​</a:t>
            </a:r>
          </a:p>
          <a:p>
            <a:pPr rtl="0" fontAlgn="base"/>
            <a:r>
              <a:rPr lang="en-US" sz="2200" b="0" i="0" u="none" strike="noStrike" dirty="0">
                <a:effectLst/>
                <a:latin typeface="Helvetica Neue"/>
                <a:ea typeface="Helvetica Neue"/>
                <a:cs typeface="Helvetica Neue"/>
                <a:sym typeface="Helvetica Neue"/>
              </a:rPr>
              <a:t>Next slide</a:t>
            </a:r>
            <a:r>
              <a:rPr lang="en-US" sz="2200" b="0" i="0" dirty="0">
                <a:effectLst/>
                <a:latin typeface="Helvetica Neue"/>
                <a:ea typeface="Helvetica Neue"/>
                <a:cs typeface="Helvetica Neue"/>
                <a:sym typeface="Helvetica Neue"/>
              </a:rPr>
              <a:t>​</a:t>
            </a:r>
          </a:p>
        </p:txBody>
      </p:sp>
    </p:spTree>
    <p:extLst>
      <p:ext uri="{BB962C8B-B14F-4D97-AF65-F5344CB8AC3E}">
        <p14:creationId xmlns:p14="http://schemas.microsoft.com/office/powerpoint/2010/main" val="3328076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rgbClr val="000000"/>
                </a:solidFill>
                <a:latin typeface="Calibri"/>
                <a:ea typeface="Calibri"/>
                <a:cs typeface="Calibri"/>
              </a:rPr>
              <a:t>Due to this research gap, we are looking at asynchronous collaboration through an engineering geometry and CAD systems perspective.</a:t>
            </a:r>
          </a:p>
        </p:txBody>
      </p:sp>
    </p:spTree>
    <p:extLst>
      <p:ext uri="{BB962C8B-B14F-4D97-AF65-F5344CB8AC3E}">
        <p14:creationId xmlns:p14="http://schemas.microsoft.com/office/powerpoint/2010/main" val="202869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rgbClr val="000000"/>
                </a:solidFill>
                <a:latin typeface="Calibri"/>
                <a:ea typeface="Calibri"/>
                <a:cs typeface="Calibri"/>
              </a:rPr>
              <a:t>Asynchronous collaboration is primarily an issue for globally dispersed teams, where they face challenges such as those listed here.</a:t>
            </a:r>
          </a:p>
          <a:p>
            <a:r>
              <a:rPr lang="en-US" dirty="0">
                <a:solidFill>
                  <a:srgbClr val="000000"/>
                </a:solidFill>
                <a:latin typeface="Calibri"/>
                <a:ea typeface="Calibri"/>
                <a:cs typeface="Calibri"/>
              </a:rPr>
              <a:t>While cloud tools within CAD systems have the capability to address some of these challenges, no program can accomplish every issue on its own without the inclusion of a third-party tool.</a:t>
            </a:r>
          </a:p>
          <a:p>
            <a:r>
              <a:rPr lang="en-US" dirty="0">
                <a:solidFill>
                  <a:srgbClr val="000000"/>
                </a:solidFill>
                <a:latin typeface="Calibri"/>
                <a:ea typeface="Calibri"/>
                <a:cs typeface="Calibri"/>
              </a:rPr>
              <a:t>In order to properly understand how CAD systems inhibit or enable collaboration, we have compared the collaborative capabilities of CAD systems</a:t>
            </a:r>
          </a:p>
        </p:txBody>
      </p:sp>
    </p:spTree>
    <p:extLst>
      <p:ext uri="{BB962C8B-B14F-4D97-AF65-F5344CB8AC3E}">
        <p14:creationId xmlns:p14="http://schemas.microsoft.com/office/powerpoint/2010/main" val="3737332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order to provide a holistic evaluation of the CAD architecture instead of comparing individual CAD systems, we have sorted each CAD system into one of three architectures depending on their degree of cloud integration.</a:t>
            </a:r>
          </a:p>
          <a:p>
            <a:endParaRPr lang="en-US" dirty="0"/>
          </a:p>
          <a:p>
            <a:r>
              <a:rPr lang="en-US" dirty="0"/>
              <a:t>Traditional CAD systems are single-user systems that have no cloud infrastructure. This is the system that many engineers are initially trained on, as universities don’t often teach students how to use CAD systems in a virtually collaborative manner.</a:t>
            </a:r>
          </a:p>
          <a:p>
            <a:endParaRPr lang="en-US" dirty="0"/>
          </a:p>
          <a:p>
            <a:r>
              <a:rPr lang="en-US" dirty="0"/>
              <a:t>Cloud-enabled CAD systems have integrated PLM tools into their systems, so users are able to access a shared cloud server native to the CAD system. These systems often utilize check-in/check-out models, which restrict the ability for multiple users to access the same file simultaneously, and are often built off traditional CAD systems or combining a traditional CAD system with a plugin.</a:t>
            </a:r>
          </a:p>
          <a:p>
            <a:endParaRPr lang="en-US" dirty="0"/>
          </a:p>
          <a:p>
            <a:r>
              <a:rPr lang="en-US" dirty="0"/>
              <a:t>Cloud native systems are inherently designs for multi-user collaboration and online functionality. In a sense, this makes these systems similar to GitHub for CAD. They offer browser-based features, so users can edit and access models on any device type. </a:t>
            </a:r>
          </a:p>
        </p:txBody>
      </p:sp>
    </p:spTree>
    <p:extLst>
      <p:ext uri="{BB962C8B-B14F-4D97-AF65-F5344CB8AC3E}">
        <p14:creationId xmlns:p14="http://schemas.microsoft.com/office/powerpoint/2010/main" val="4112261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Each CAD architecture was evaluated against 35 requirements related to performing a virtual design review within a CAD system to evaluate how well systems can assist in non-local collaboration. Each requirement falls within one or more of these seven categories, related to the topics the requirement focused on.</a:t>
            </a:r>
          </a:p>
        </p:txBody>
      </p:sp>
    </p:spTree>
    <p:extLst>
      <p:ext uri="{BB962C8B-B14F-4D97-AF65-F5344CB8AC3E}">
        <p14:creationId xmlns:p14="http://schemas.microsoft.com/office/powerpoint/2010/main" val="832051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To get a holistic view of the CAD architecture itself, 3 CAD systems were selected to be representative software for each architecture.</a:t>
            </a:r>
          </a:p>
          <a:p>
            <a:pPr marL="0" indent="0">
              <a:buFont typeface="Arial" panose="020B0604020202020204" pitchFamily="34" charset="0"/>
              <a:buNone/>
            </a:pPr>
            <a:r>
              <a:rPr lang="en-US" dirty="0"/>
              <a:t>This is so that the evaluation stays focused on the virtual collaborative limits imposed by the cloud integration, not individual system distinctions</a:t>
            </a:r>
          </a:p>
          <a:p>
            <a:pPr marL="0" indent="0">
              <a:buFont typeface="Arial" panose="020B0604020202020204" pitchFamily="34" charset="0"/>
              <a:buNone/>
            </a:pPr>
            <a:r>
              <a:rPr lang="en-US" dirty="0"/>
              <a:t>It can be noted that there are 4 CAD vendors represented here, with each having at least two CAD systems evaluated in different architecture. This allows for themes to be identified when comparing systems with lower levels of cloud integration to those with higher cloud integration.</a:t>
            </a:r>
          </a:p>
        </p:txBody>
      </p:sp>
    </p:spTree>
    <p:extLst>
      <p:ext uri="{BB962C8B-B14F-4D97-AF65-F5344CB8AC3E}">
        <p14:creationId xmlns:p14="http://schemas.microsoft.com/office/powerpoint/2010/main" val="174584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CAD systems were evaluated against a qualitative </a:t>
            </a:r>
            <a:r>
              <a:rPr lang="en-US" dirty="0" err="1"/>
              <a:t>likert</a:t>
            </a:r>
            <a:r>
              <a:rPr lang="en-US" dirty="0"/>
              <a:t> scale, based on the degree in which the CAD system met each requirement</a:t>
            </a:r>
          </a:p>
          <a:p>
            <a:r>
              <a:rPr lang="en-US" dirty="0"/>
              <a:t>The score corresponding to the scale was used to calculate the total fulfillment for each requirement category, </a:t>
            </a:r>
          </a:p>
          <a:p>
            <a:r>
              <a:rPr lang="en-US" dirty="0"/>
              <a:t>where the total fulfillment is a percentage comparing a CAD system’s score within that category compared to the maximum possible score</a:t>
            </a:r>
          </a:p>
          <a:p>
            <a:endParaRPr lang="en-US" dirty="0"/>
          </a:p>
          <a:p>
            <a:r>
              <a:rPr lang="en-US" dirty="0"/>
              <a:t>An example of the </a:t>
            </a:r>
            <a:r>
              <a:rPr lang="en-US" dirty="0" err="1"/>
              <a:t>likert</a:t>
            </a:r>
            <a:r>
              <a:rPr lang="en-US" dirty="0"/>
              <a:t> scale can be used with requirement 19, “The system shall enable all operations to be undoable”</a:t>
            </a:r>
          </a:p>
          <a:p>
            <a:r>
              <a:rPr lang="en-US" dirty="0"/>
              <a:t>A CAD system that has not met this requirement has the complete inability to undo actions. A partially met system has the ability to only undo operations within an active session. A system that mostly met this requirement has the ability to revert versions and undo operations, but only in an active setting. A system that fully met this requirement has the ability to fully undo any action, within or outside of the active session</a:t>
            </a:r>
          </a:p>
          <a:p>
            <a:endParaRPr lang="en-US" dirty="0"/>
          </a:p>
          <a:p>
            <a:endParaRPr lang="en-US" dirty="0"/>
          </a:p>
          <a:p>
            <a:r>
              <a:rPr lang="en-US" dirty="0"/>
              <a:t>Requirement 19. “The system shall enable all operations to be undoable.” </a:t>
            </a:r>
          </a:p>
          <a:p>
            <a:r>
              <a:rPr lang="en-US" dirty="0"/>
              <a:t>Partially Fulfilled: “Operations can only be undone within an active session”</a:t>
            </a:r>
          </a:p>
          <a:p>
            <a:r>
              <a:rPr lang="en-US" dirty="0"/>
              <a:t>Mostly Fulfilled: “Operations can undo operations within an active session and can revert to previous versions but cannot undo between sessions.”</a:t>
            </a:r>
          </a:p>
        </p:txBody>
      </p:sp>
    </p:spTree>
    <p:extLst>
      <p:ext uri="{BB962C8B-B14F-4D97-AF65-F5344CB8AC3E}">
        <p14:creationId xmlns:p14="http://schemas.microsoft.com/office/powerpoint/2010/main" val="4122980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Each cad system was evaluated through user information and/or advertised information</a:t>
            </a:r>
          </a:p>
          <a:p>
            <a:r>
              <a:rPr lang="en-US" dirty="0"/>
              <a:t>User information corresponds to using the architecture and evaluating it manually whereas advertised information means assuming the system performance based on published material from the developers, user guides, and product information</a:t>
            </a:r>
          </a:p>
          <a:p>
            <a:endParaRPr lang="en-US" dirty="0"/>
          </a:p>
        </p:txBody>
      </p:sp>
    </p:spTree>
    <p:extLst>
      <p:ext uri="{BB962C8B-B14F-4D97-AF65-F5344CB8AC3E}">
        <p14:creationId xmlns:p14="http://schemas.microsoft.com/office/powerpoint/2010/main" val="3238441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8DDE0EFD-D52F-6408-3B25-9A64BDDCC365}"/>
              </a:ext>
            </a:extLst>
          </p:cNvPr>
          <p:cNvSpPr txBox="1"/>
          <p:nvPr userDrawn="1"/>
        </p:nvSpPr>
        <p:spPr>
          <a:xfrm>
            <a:off x="23556879" y="12413332"/>
            <a:ext cx="82712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1101FA24-4C90-4402-9A14-D1F96D9E2F0E}" type="slidenum">
              <a:rPr kumimoji="0" lang="en-US" sz="2400" b="1" i="0" u="none" strike="noStrike" cap="none" spc="0" normalizeH="0" baseline="0" smtClean="0">
                <a:ln>
                  <a:noFill/>
                </a:ln>
                <a:solidFill>
                  <a:srgbClr val="000000"/>
                </a:solidFill>
                <a:effectLst/>
                <a:uFillTx/>
                <a:latin typeface="Verdana" panose="020B0604030504040204" pitchFamily="34" charset="0"/>
                <a:ea typeface="Verdana" panose="020B0604030504040204" pitchFamily="34" charset="0"/>
                <a:cs typeface="Arial" panose="020B0604020202020204" pitchFamily="34" charset="0"/>
                <a:sym typeface="Helvetica Light"/>
              </a:rPr>
              <a:t>‹#›</a:t>
            </a:fld>
            <a:endParaRPr kumimoji="0" lang="en-US" sz="2400" b="1" i="0" u="none" strike="noStrike" cap="none" spc="0" normalizeH="0" baseline="0" dirty="0">
              <a:ln>
                <a:noFill/>
              </a:ln>
              <a:solidFill>
                <a:srgbClr val="000000"/>
              </a:solidFill>
              <a:effectLst/>
              <a:uFillTx/>
              <a:latin typeface="Verdana" panose="020B0604030504040204" pitchFamily="34" charset="0"/>
              <a:ea typeface="Verdana" panose="020B0604030504040204" pitchFamily="34" charset="0"/>
              <a:cs typeface="Arial" panose="020B0604020202020204" pitchFamily="34" charset="0"/>
              <a:sym typeface="Helvetica Light"/>
            </a:endParaRPr>
          </a:p>
        </p:txBody>
      </p:sp>
      <p:sp>
        <p:nvSpPr>
          <p:cNvPr id="6" name="TextBox 5">
            <a:extLst>
              <a:ext uri="{FF2B5EF4-FFF2-40B4-BE49-F238E27FC236}">
                <a16:creationId xmlns:a16="http://schemas.microsoft.com/office/drawing/2014/main" id="{C4C8E88A-0018-474C-DEF6-584A2BCAA0A1}"/>
              </a:ext>
            </a:extLst>
          </p:cNvPr>
          <p:cNvSpPr txBox="1"/>
          <p:nvPr userDrawn="1"/>
        </p:nvSpPr>
        <p:spPr>
          <a:xfrm>
            <a:off x="6970059" y="12553357"/>
            <a:ext cx="1438387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latin typeface="Arial" panose="020B0604020202020204" pitchFamily="34" charset="0"/>
                <a:cs typeface="Arial" panose="020B0604020202020204" pitchFamily="34" charset="0"/>
              </a:rPr>
              <a:t>DISTRIBUTION STATEMENT A. Approved for public release; distribution is unlimited. OPSEC10927</a:t>
            </a:r>
          </a:p>
        </p:txBody>
      </p:sp>
    </p:spTree>
    <p:extLst>
      <p:ext uri="{BB962C8B-B14F-4D97-AF65-F5344CB8AC3E}">
        <p14:creationId xmlns:p14="http://schemas.microsoft.com/office/powerpoint/2010/main" val="1759730112"/>
      </p:ext>
    </p:extLst>
  </p:cSld>
  <p:clrMapOvr>
    <a:masterClrMapping/>
  </p:clrMapOvr>
  <p:transition spd="med"/>
  <p:hf hdr="0" ftr="0" dt="0"/>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image" Target="../media/image9.svg"/><Relationship Id="rId5" Type="http://schemas.openxmlformats.org/officeDocument/2006/relationships/diagramQuickStyle" Target="../diagrams/quickStyle1.xml"/><Relationship Id="rId10" Type="http://schemas.openxmlformats.org/officeDocument/2006/relationships/image" Target="../media/image8.svg"/><Relationship Id="rId4" Type="http://schemas.openxmlformats.org/officeDocument/2006/relationships/diagramLayout" Target="../diagrams/layout1.xml"/><Relationship Id="rId9"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515042" y="5623704"/>
            <a:ext cx="19594513" cy="995136"/>
          </a:xfrm>
        </p:spPr>
        <p:txBody>
          <a:bodyPr/>
          <a:lstStyle/>
          <a:p>
            <a:r>
              <a:rPr lang="en-US" dirty="0"/>
              <a:t>Katelynn Hughes, Emily Petty, Dr. Gregory Mocko</a:t>
            </a:r>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505372" y="3300785"/>
            <a:ext cx="19604183" cy="1857155"/>
          </a:xfrm>
        </p:spPr>
        <p:txBody>
          <a:bodyPr/>
          <a:lstStyle/>
          <a:p>
            <a:r>
              <a:rPr lang="en-US" dirty="0"/>
              <a:t>Comparative Evaluation of CAD Systems as Engineering Design Architectures</a:t>
            </a:r>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452316" y="11139052"/>
            <a:ext cx="9668429" cy="995136"/>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Approved for public release; distribution is unlimited. OPSEC10927</a:t>
            </a:r>
          </a:p>
        </p:txBody>
      </p:sp>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4B96-317E-D04C-F4FC-B41239F95A5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08075B5-7F34-0832-29CA-C7E74F0C283A}"/>
              </a:ext>
            </a:extLst>
          </p:cNvPr>
          <p:cNvSpPr>
            <a:spLocks noGrp="1"/>
          </p:cNvSpPr>
          <p:nvPr>
            <p:ph type="body" sz="quarter" idx="11"/>
          </p:nvPr>
        </p:nvSpPr>
        <p:spPr/>
        <p:txBody>
          <a:bodyPr anchor="ctr"/>
          <a:lstStyle/>
          <a:p>
            <a:r>
              <a:rPr lang="en-US" sz="6600" dirty="0">
                <a:latin typeface="Helvetica Neue"/>
              </a:rPr>
              <a:t>Comparative Metrics</a:t>
            </a:r>
          </a:p>
        </p:txBody>
      </p:sp>
      <p:graphicFrame>
        <p:nvGraphicFramePr>
          <p:cNvPr id="2" name="Content Placeholder 12">
            <a:extLst>
              <a:ext uri="{FF2B5EF4-FFF2-40B4-BE49-F238E27FC236}">
                <a16:creationId xmlns:a16="http://schemas.microsoft.com/office/drawing/2014/main" id="{F6F69D8E-CFED-1E92-CBDB-70FDDFFBD223}"/>
              </a:ext>
            </a:extLst>
          </p:cNvPr>
          <p:cNvGraphicFramePr>
            <a:graphicFrameLocks/>
          </p:cNvGraphicFramePr>
          <p:nvPr>
            <p:extLst>
              <p:ext uri="{D42A27DB-BD31-4B8C-83A1-F6EECF244321}">
                <p14:modId xmlns:p14="http://schemas.microsoft.com/office/powerpoint/2010/main" val="190125484"/>
              </p:ext>
            </p:extLst>
          </p:nvPr>
        </p:nvGraphicFramePr>
        <p:xfrm>
          <a:off x="2054289" y="3688895"/>
          <a:ext cx="8996265" cy="660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2" name="Content Placeholder 12">
            <a:extLst>
              <a:ext uri="{FF2B5EF4-FFF2-40B4-BE49-F238E27FC236}">
                <a16:creationId xmlns:a16="http://schemas.microsoft.com/office/drawing/2014/main" id="{867AE02E-7AF4-D50F-3F10-15B88AEE407D}"/>
              </a:ext>
            </a:extLst>
          </p:cNvPr>
          <p:cNvGraphicFramePr>
            <a:graphicFrameLocks/>
          </p:cNvGraphicFramePr>
          <p:nvPr>
            <p:extLst>
              <p:ext uri="{D42A27DB-BD31-4B8C-83A1-F6EECF244321}">
                <p14:modId xmlns:p14="http://schemas.microsoft.com/office/powerpoint/2010/main" val="3319226164"/>
              </p:ext>
            </p:extLst>
          </p:nvPr>
        </p:nvGraphicFramePr>
        <p:xfrm>
          <a:off x="13333448" y="3688895"/>
          <a:ext cx="8996265" cy="66002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3" name="Text Placeholder 8">
            <a:extLst>
              <a:ext uri="{FF2B5EF4-FFF2-40B4-BE49-F238E27FC236}">
                <a16:creationId xmlns:a16="http://schemas.microsoft.com/office/drawing/2014/main" id="{20599487-2802-508F-79B6-22D0B2D2590D}"/>
              </a:ext>
            </a:extLst>
          </p:cNvPr>
          <p:cNvSpPr txBox="1">
            <a:spLocks/>
          </p:cNvSpPr>
          <p:nvPr/>
        </p:nvSpPr>
        <p:spPr>
          <a:xfrm>
            <a:off x="1747935" y="2682502"/>
            <a:ext cx="9607421" cy="1006393"/>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dirty="0"/>
              <a:t>Intra-Architecture</a:t>
            </a:r>
          </a:p>
        </p:txBody>
      </p:sp>
      <p:sp>
        <p:nvSpPr>
          <p:cNvPr id="34" name="Text Placeholder 10">
            <a:extLst>
              <a:ext uri="{FF2B5EF4-FFF2-40B4-BE49-F238E27FC236}">
                <a16:creationId xmlns:a16="http://schemas.microsoft.com/office/drawing/2014/main" id="{31B65940-9040-3F2E-D453-EF6C314F1FA4}"/>
              </a:ext>
            </a:extLst>
          </p:cNvPr>
          <p:cNvSpPr txBox="1">
            <a:spLocks/>
          </p:cNvSpPr>
          <p:nvPr/>
        </p:nvSpPr>
        <p:spPr>
          <a:xfrm>
            <a:off x="13028644" y="2682502"/>
            <a:ext cx="9607421" cy="1006393"/>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dirty="0"/>
              <a:t>Inter-Architecture</a:t>
            </a:r>
          </a:p>
        </p:txBody>
      </p:sp>
    </p:spTree>
    <p:extLst>
      <p:ext uri="{BB962C8B-B14F-4D97-AF65-F5344CB8AC3E}">
        <p14:creationId xmlns:p14="http://schemas.microsoft.com/office/powerpoint/2010/main" val="362338565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EA211-2D07-53EF-B6F0-A79A3C1C2B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1B21BA-F329-F6DE-3F36-40C5EAEFD6F0}"/>
              </a:ext>
            </a:extLst>
          </p:cNvPr>
          <p:cNvSpPr>
            <a:spLocks noGrp="1"/>
          </p:cNvSpPr>
          <p:nvPr>
            <p:ph type="body" sz="quarter" idx="11"/>
          </p:nvPr>
        </p:nvSpPr>
        <p:spPr/>
        <p:txBody>
          <a:bodyPr anchor="ctr"/>
          <a:lstStyle/>
          <a:p>
            <a:r>
              <a:rPr lang="en-US" sz="6000" dirty="0">
                <a:latin typeface="Helvetica Neue"/>
              </a:rPr>
              <a:t>Performance Within Traditional CAD Architecture</a:t>
            </a:r>
          </a:p>
        </p:txBody>
      </p:sp>
      <p:sp>
        <p:nvSpPr>
          <p:cNvPr id="4" name="Content Placeholder 4">
            <a:extLst>
              <a:ext uri="{FF2B5EF4-FFF2-40B4-BE49-F238E27FC236}">
                <a16:creationId xmlns:a16="http://schemas.microsoft.com/office/drawing/2014/main" id="{86A5F6FB-B58D-AEC6-690B-14FA2C10312C}"/>
              </a:ext>
            </a:extLst>
          </p:cNvPr>
          <p:cNvSpPr txBox="1">
            <a:spLocks/>
          </p:cNvSpPr>
          <p:nvPr/>
        </p:nvSpPr>
        <p:spPr>
          <a:xfrm>
            <a:off x="1733938" y="2624057"/>
            <a:ext cx="21163385" cy="3370281"/>
          </a:xfrm>
          <a:prstGeom prst="rect">
            <a:avLst/>
          </a:prstGeom>
        </p:spPr>
        <p:txBody>
          <a:bodyPr>
            <a:norm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571500" indent="-571500" algn="l">
              <a:spcBef>
                <a:spcPts val="1000"/>
              </a:spcBef>
              <a:buFont typeface="Arial" panose="020B0604020202020204" pitchFamily="34" charset="0"/>
              <a:buChar char="•"/>
            </a:pPr>
            <a:r>
              <a:rPr lang="en-US" dirty="0">
                <a:solidFill>
                  <a:schemeClr val="tx1">
                    <a:lumMod val="95000"/>
                    <a:lumOff val="5000"/>
                  </a:schemeClr>
                </a:solidFill>
                <a:ea typeface="Roboto Light" panose="02000000000000000000" pitchFamily="2" charset="0"/>
                <a:cs typeface="Arial" panose="020B0604020202020204" pitchFamily="34" charset="0"/>
              </a:rPr>
              <a:t>Poor fulfillment scores</a:t>
            </a:r>
          </a:p>
          <a:p>
            <a:pPr marL="1371600" lvl="1" indent="-685800" algn="l">
              <a:spcBef>
                <a:spcPts val="1000"/>
              </a:spcBef>
              <a:buSzPct val="75000"/>
              <a:buFont typeface="Courier New" panose="02070309020205020404" pitchFamily="49" charset="0"/>
              <a:buChar char="o"/>
            </a:pPr>
            <a:r>
              <a:rPr lang="en-US" dirty="0">
                <a:solidFill>
                  <a:schemeClr val="tx1">
                    <a:lumMod val="95000"/>
                    <a:lumOff val="5000"/>
                  </a:schemeClr>
                </a:solidFill>
                <a:ea typeface="Roboto Light" panose="02000000000000000000" pitchFamily="2" charset="0"/>
                <a:cs typeface="Arial" panose="020B0604020202020204" pitchFamily="34" charset="0"/>
              </a:rPr>
              <a:t>Maximum of 7 fully met requirements for all CAD systems</a:t>
            </a:r>
          </a:p>
          <a:p>
            <a:pPr marL="571500" indent="-571500" algn="l">
              <a:spcBef>
                <a:spcPts val="1000"/>
              </a:spcBef>
              <a:buFont typeface="Arial" panose="020B0604020202020204" pitchFamily="34" charset="0"/>
              <a:buChar char="•"/>
            </a:pPr>
            <a:r>
              <a:rPr lang="en-US" dirty="0"/>
              <a:t>Struggled within all requirement categories other than Heterogeneity</a:t>
            </a:r>
          </a:p>
        </p:txBody>
      </p:sp>
      <p:graphicFrame>
        <p:nvGraphicFramePr>
          <p:cNvPr id="5" name="Content Placeholder 6">
            <a:extLst>
              <a:ext uri="{FF2B5EF4-FFF2-40B4-BE49-F238E27FC236}">
                <a16:creationId xmlns:a16="http://schemas.microsoft.com/office/drawing/2014/main" id="{4250EECF-199E-22B7-DD2A-E2B07B831B66}"/>
              </a:ext>
            </a:extLst>
          </p:cNvPr>
          <p:cNvGraphicFramePr>
            <a:graphicFrameLocks/>
          </p:cNvGraphicFramePr>
          <p:nvPr>
            <p:extLst>
              <p:ext uri="{D42A27DB-BD31-4B8C-83A1-F6EECF244321}">
                <p14:modId xmlns:p14="http://schemas.microsoft.com/office/powerpoint/2010/main" val="1591376351"/>
              </p:ext>
            </p:extLst>
          </p:nvPr>
        </p:nvGraphicFramePr>
        <p:xfrm>
          <a:off x="1733938" y="5825329"/>
          <a:ext cx="21163385" cy="6400800"/>
        </p:xfrm>
        <a:graphic>
          <a:graphicData uri="http://schemas.openxmlformats.org/drawingml/2006/table">
            <a:tbl>
              <a:tblPr firstRow="1" firstCol="1" bandRow="1">
                <a:tableStyleId>{21E4AEA4-8DFA-4A89-87EB-49C32662AFE0}</a:tableStyleId>
              </a:tblPr>
              <a:tblGrid>
                <a:gridCol w="4232677">
                  <a:extLst>
                    <a:ext uri="{9D8B030D-6E8A-4147-A177-3AD203B41FA5}">
                      <a16:colId xmlns:a16="http://schemas.microsoft.com/office/drawing/2014/main" val="2192391800"/>
                    </a:ext>
                  </a:extLst>
                </a:gridCol>
                <a:gridCol w="4232677">
                  <a:extLst>
                    <a:ext uri="{9D8B030D-6E8A-4147-A177-3AD203B41FA5}">
                      <a16:colId xmlns:a16="http://schemas.microsoft.com/office/drawing/2014/main" val="771468079"/>
                    </a:ext>
                  </a:extLst>
                </a:gridCol>
                <a:gridCol w="4232677">
                  <a:extLst>
                    <a:ext uri="{9D8B030D-6E8A-4147-A177-3AD203B41FA5}">
                      <a16:colId xmlns:a16="http://schemas.microsoft.com/office/drawing/2014/main" val="792269316"/>
                    </a:ext>
                  </a:extLst>
                </a:gridCol>
                <a:gridCol w="4232677">
                  <a:extLst>
                    <a:ext uri="{9D8B030D-6E8A-4147-A177-3AD203B41FA5}">
                      <a16:colId xmlns:a16="http://schemas.microsoft.com/office/drawing/2014/main" val="36083344"/>
                    </a:ext>
                  </a:extLst>
                </a:gridCol>
                <a:gridCol w="4232677">
                  <a:extLst>
                    <a:ext uri="{9D8B030D-6E8A-4147-A177-3AD203B41FA5}">
                      <a16:colId xmlns:a16="http://schemas.microsoft.com/office/drawing/2014/main" val="4269329448"/>
                    </a:ext>
                  </a:extLst>
                </a:gridCol>
              </a:tblGrid>
              <a:tr h="800100">
                <a:tc>
                  <a:txBody>
                    <a:bodyPr/>
                    <a:lstStyle/>
                    <a:p>
                      <a:pPr algn="ctr"/>
                      <a:r>
                        <a:rPr lang="en-US" sz="3200" dirty="0"/>
                        <a:t>Category</a:t>
                      </a:r>
                    </a:p>
                  </a:txBody>
                  <a:tcPr anchor="ctr"/>
                </a:tc>
                <a:tc>
                  <a:txBody>
                    <a:bodyPr/>
                    <a:lstStyle/>
                    <a:p>
                      <a:pPr algn="ctr"/>
                      <a:r>
                        <a:rPr lang="en-US" sz="3200"/>
                        <a:t>SolidWorks</a:t>
                      </a:r>
                      <a:endParaRPr lang="en-US" sz="3200" dirty="0"/>
                    </a:p>
                  </a:txBody>
                  <a:tcPr anchor="ctr"/>
                </a:tc>
                <a:tc>
                  <a:txBody>
                    <a:bodyPr/>
                    <a:lstStyle/>
                    <a:p>
                      <a:pPr algn="ctr"/>
                      <a:r>
                        <a:rPr lang="en-US" sz="3200"/>
                        <a:t>Siemens NX</a:t>
                      </a:r>
                      <a:endParaRPr lang="en-US" sz="3200" dirty="0"/>
                    </a:p>
                  </a:txBody>
                  <a:tcPr anchor="ctr"/>
                </a:tc>
                <a:tc>
                  <a:txBody>
                    <a:bodyPr/>
                    <a:lstStyle/>
                    <a:p>
                      <a:pPr algn="ctr"/>
                      <a:r>
                        <a:rPr lang="en-US" sz="3200"/>
                        <a:t>Inventor</a:t>
                      </a:r>
                      <a:endParaRPr lang="en-US" sz="3200" dirty="0"/>
                    </a:p>
                  </a:txBody>
                  <a:tcPr anchor="ctr"/>
                </a:tc>
                <a:tc>
                  <a:txBody>
                    <a:bodyPr/>
                    <a:lstStyle/>
                    <a:p>
                      <a:pPr algn="ctr"/>
                      <a:r>
                        <a:rPr lang="en-US" sz="3200"/>
                        <a:t>Average</a:t>
                      </a:r>
                      <a:endParaRPr lang="en-US" sz="3200" dirty="0"/>
                    </a:p>
                  </a:txBody>
                  <a:tcPr anchor="ctr"/>
                </a:tc>
                <a:extLst>
                  <a:ext uri="{0D108BD9-81ED-4DB2-BD59-A6C34878D82A}">
                    <a16:rowId xmlns:a16="http://schemas.microsoft.com/office/drawing/2014/main" val="3966628885"/>
                  </a:ext>
                </a:extLst>
              </a:tr>
              <a:tr h="800100">
                <a:tc>
                  <a:txBody>
                    <a:bodyPr/>
                    <a:lstStyle/>
                    <a:p>
                      <a:pPr algn="ctr"/>
                      <a:r>
                        <a:rPr lang="en-US" sz="3200" dirty="0"/>
                        <a:t>Annotations</a:t>
                      </a:r>
                    </a:p>
                  </a:txBody>
                  <a:tcPr anchor="ctr"/>
                </a:tc>
                <a:tc>
                  <a:txBody>
                    <a:bodyPr/>
                    <a:lstStyle/>
                    <a:p>
                      <a:pPr marL="0" marR="27305" indent="0" algn="ctr">
                        <a:spcBef>
                          <a:spcPts val="300"/>
                        </a:spcBef>
                        <a:buNone/>
                      </a:pPr>
                      <a:r>
                        <a:rPr lang="en-US" sz="3200" dirty="0">
                          <a:solidFill>
                            <a:schemeClr val="tx1"/>
                          </a:solidFill>
                          <a:effectLst/>
                        </a:rPr>
                        <a:t>26</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26</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30</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a:solidFill>
                            <a:schemeClr val="tx1"/>
                          </a:solidFill>
                          <a:effectLst/>
                        </a:rPr>
                        <a:t>27</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4292719976"/>
                  </a:ext>
                </a:extLst>
              </a:tr>
              <a:tr h="800100">
                <a:tc>
                  <a:txBody>
                    <a:bodyPr/>
                    <a:lstStyle/>
                    <a:p>
                      <a:pPr algn="ctr"/>
                      <a:r>
                        <a:rPr lang="en-US" sz="3200" dirty="0"/>
                        <a:t>Concurrency</a:t>
                      </a:r>
                    </a:p>
                  </a:txBody>
                  <a:tcPr anchor="ctr"/>
                </a:tc>
                <a:tc>
                  <a:txBody>
                    <a:bodyPr/>
                    <a:lstStyle/>
                    <a:p>
                      <a:pPr marL="0" marR="27305" indent="0" algn="ctr">
                        <a:spcBef>
                          <a:spcPts val="300"/>
                        </a:spcBef>
                        <a:buNone/>
                      </a:pPr>
                      <a:r>
                        <a:rPr lang="en-US" sz="3200" dirty="0">
                          <a:solidFill>
                            <a:schemeClr val="tx1"/>
                          </a:solidFill>
                          <a:effectLst/>
                        </a:rPr>
                        <a:t>21</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a:solidFill>
                            <a:schemeClr val="tx1"/>
                          </a:solidFill>
                          <a:effectLst/>
                        </a:rPr>
                        <a:t>21</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21</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21</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809258909"/>
                  </a:ext>
                </a:extLst>
              </a:tr>
              <a:tr h="800100">
                <a:tc>
                  <a:txBody>
                    <a:bodyPr/>
                    <a:lstStyle/>
                    <a:p>
                      <a:pPr algn="ctr"/>
                      <a:r>
                        <a:rPr lang="en-US" sz="3200" dirty="0"/>
                        <a:t>Heterogeneity</a:t>
                      </a:r>
                    </a:p>
                  </a:txBody>
                  <a:tcPr anchor="ctr"/>
                </a:tc>
                <a:tc>
                  <a:txBody>
                    <a:bodyPr/>
                    <a:lstStyle/>
                    <a:p>
                      <a:pPr marL="0" marR="27305" indent="0" algn="ctr">
                        <a:spcBef>
                          <a:spcPts val="300"/>
                        </a:spcBef>
                        <a:buNone/>
                      </a:pPr>
                      <a:r>
                        <a:rPr lang="en-US" sz="3200" b="0" dirty="0">
                          <a:solidFill>
                            <a:schemeClr val="tx1"/>
                          </a:solidFill>
                          <a:effectLst/>
                        </a:rPr>
                        <a:t>67</a:t>
                      </a:r>
                      <a:endParaRPr lang="en-US" sz="3200" b="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0" dirty="0">
                          <a:solidFill>
                            <a:schemeClr val="tx1"/>
                          </a:solidFill>
                          <a:effectLst/>
                        </a:rPr>
                        <a:t>78</a:t>
                      </a:r>
                      <a:endParaRPr lang="en-US" sz="3200" b="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0">
                          <a:solidFill>
                            <a:schemeClr val="tx1"/>
                          </a:solidFill>
                          <a:effectLst/>
                        </a:rPr>
                        <a:t>67</a:t>
                      </a:r>
                      <a:endParaRPr lang="en-US" sz="3200" b="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0" dirty="0">
                          <a:solidFill>
                            <a:schemeClr val="tx1"/>
                          </a:solidFill>
                          <a:effectLst/>
                        </a:rPr>
                        <a:t>70</a:t>
                      </a:r>
                      <a:endParaRPr lang="en-US" sz="3200" b="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3434239154"/>
                  </a:ext>
                </a:extLst>
              </a:tr>
              <a:tr h="800100">
                <a:tc>
                  <a:txBody>
                    <a:bodyPr/>
                    <a:lstStyle/>
                    <a:p>
                      <a:pPr algn="ctr"/>
                      <a:r>
                        <a:rPr lang="en-US" sz="3200"/>
                        <a:t>IP Protection</a:t>
                      </a:r>
                      <a:endParaRPr lang="en-US" sz="3200" dirty="0"/>
                    </a:p>
                  </a:txBody>
                  <a:tcPr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376163076"/>
                  </a:ext>
                </a:extLst>
              </a:tr>
              <a:tr h="800100">
                <a:tc>
                  <a:txBody>
                    <a:bodyPr/>
                    <a:lstStyle/>
                    <a:p>
                      <a:pPr algn="ctr"/>
                      <a:r>
                        <a:rPr lang="en-US" sz="3200"/>
                        <a:t>Security</a:t>
                      </a:r>
                      <a:endParaRPr lang="en-US" sz="3200" dirty="0"/>
                    </a:p>
                  </a:txBody>
                  <a:tcPr anchor="ctr"/>
                </a:tc>
                <a:tc>
                  <a:txBody>
                    <a:bodyPr/>
                    <a:lstStyle/>
                    <a:p>
                      <a:pPr marL="0" marR="27305" indent="0" algn="ctr">
                        <a:spcBef>
                          <a:spcPts val="300"/>
                        </a:spcBef>
                        <a:buNone/>
                      </a:pPr>
                      <a:r>
                        <a:rPr lang="en-US" sz="3200" b="1">
                          <a:solidFill>
                            <a:srgbClr val="4866B7"/>
                          </a:solidFill>
                          <a:effectLst/>
                        </a:rPr>
                        <a:t>0</a:t>
                      </a:r>
                      <a:endParaRPr lang="en-US" sz="3200" b="1">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b="1" dirty="0">
                          <a:solidFill>
                            <a:srgbClr val="4866B7"/>
                          </a:solidFill>
                          <a:effectLst/>
                        </a:rPr>
                        <a:t>0</a:t>
                      </a:r>
                      <a:endParaRPr lang="en-US" sz="3200" b="1" dirty="0">
                        <a:solidFill>
                          <a:srgbClr val="4866B7"/>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2384647187"/>
                  </a:ext>
                </a:extLst>
              </a:tr>
              <a:tr h="800100">
                <a:tc>
                  <a:txBody>
                    <a:bodyPr/>
                    <a:lstStyle/>
                    <a:p>
                      <a:pPr algn="ctr"/>
                      <a:r>
                        <a:rPr lang="en-US" sz="3200"/>
                        <a:t>Version Control</a:t>
                      </a:r>
                      <a:endParaRPr lang="en-US" sz="3200" dirty="0"/>
                    </a:p>
                  </a:txBody>
                  <a:tcPr anchor="ctr"/>
                </a:tc>
                <a:tc>
                  <a:txBody>
                    <a:bodyPr/>
                    <a:lstStyle/>
                    <a:p>
                      <a:pPr marL="0" marR="27305" indent="0" algn="ctr">
                        <a:spcBef>
                          <a:spcPts val="300"/>
                        </a:spcBef>
                        <a:buNone/>
                      </a:pPr>
                      <a:r>
                        <a:rPr lang="en-US" sz="3200">
                          <a:solidFill>
                            <a:schemeClr val="tx1"/>
                          </a:solidFill>
                          <a:effectLst/>
                        </a:rPr>
                        <a:t>37</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a:solidFill>
                            <a:schemeClr val="tx1"/>
                          </a:solidFill>
                          <a:effectLst/>
                        </a:rPr>
                        <a:t>37</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40</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38</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3045703407"/>
                  </a:ext>
                </a:extLst>
              </a:tr>
              <a:tr h="800100">
                <a:tc>
                  <a:txBody>
                    <a:bodyPr/>
                    <a:lstStyle/>
                    <a:p>
                      <a:pPr algn="ctr"/>
                      <a:r>
                        <a:rPr lang="en-US" sz="3200"/>
                        <a:t>Viewing</a:t>
                      </a:r>
                      <a:endParaRPr lang="en-US" sz="3200" dirty="0"/>
                    </a:p>
                  </a:txBody>
                  <a:tcPr anchor="ctr"/>
                </a:tc>
                <a:tc>
                  <a:txBody>
                    <a:bodyPr/>
                    <a:lstStyle/>
                    <a:p>
                      <a:pPr marL="0" marR="27305" indent="0" algn="ctr">
                        <a:spcBef>
                          <a:spcPts val="300"/>
                        </a:spcBef>
                        <a:buNone/>
                      </a:pPr>
                      <a:r>
                        <a:rPr lang="en-US" sz="3200">
                          <a:solidFill>
                            <a:schemeClr val="tx1"/>
                          </a:solidFill>
                          <a:effectLst/>
                        </a:rPr>
                        <a:t>14</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a:solidFill>
                            <a:schemeClr val="tx1"/>
                          </a:solidFill>
                          <a:effectLst/>
                        </a:rPr>
                        <a:t>14</a:t>
                      </a:r>
                      <a:endParaRPr lang="en-US" sz="320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14</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tc>
                  <a:txBody>
                    <a:bodyPr/>
                    <a:lstStyle/>
                    <a:p>
                      <a:pPr marL="0" marR="27305" indent="0" algn="ctr">
                        <a:spcBef>
                          <a:spcPts val="300"/>
                        </a:spcBef>
                        <a:buNone/>
                      </a:pPr>
                      <a:r>
                        <a:rPr lang="en-US" sz="3200" dirty="0">
                          <a:solidFill>
                            <a:schemeClr val="tx1"/>
                          </a:solidFill>
                          <a:effectLst/>
                        </a:rPr>
                        <a:t>14</a:t>
                      </a:r>
                      <a:endParaRPr lang="en-US" sz="3200" dirty="0">
                        <a:solidFill>
                          <a:schemeClr val="tx1"/>
                        </a:solidFill>
                        <a:effectLst/>
                        <a:latin typeface="MS Reference Sans Serif"/>
                        <a:ea typeface="Times New Roman" panose="02020603050405020304" pitchFamily="18" charset="0"/>
                        <a:cs typeface="Times New Roman"/>
                      </a:endParaRPr>
                    </a:p>
                  </a:txBody>
                  <a:tcPr marL="68580" marR="68580" marT="0" marB="0" anchor="ctr"/>
                </a:tc>
                <a:extLst>
                  <a:ext uri="{0D108BD9-81ED-4DB2-BD59-A6C34878D82A}">
                    <a16:rowId xmlns:a16="http://schemas.microsoft.com/office/drawing/2014/main" val="1851166305"/>
                  </a:ext>
                </a:extLst>
              </a:tr>
            </a:tbl>
          </a:graphicData>
        </a:graphic>
      </p:graphicFrame>
    </p:spTree>
    <p:extLst>
      <p:ext uri="{BB962C8B-B14F-4D97-AF65-F5344CB8AC3E}">
        <p14:creationId xmlns:p14="http://schemas.microsoft.com/office/powerpoint/2010/main" val="261117252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2FE29-505E-5F50-DCE3-6275172934E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D257C0-9CF4-DED4-2D3D-86F1D16B2A2D}"/>
              </a:ext>
            </a:extLst>
          </p:cNvPr>
          <p:cNvSpPr>
            <a:spLocks noGrp="1"/>
          </p:cNvSpPr>
          <p:nvPr>
            <p:ph type="body" sz="quarter" idx="11"/>
          </p:nvPr>
        </p:nvSpPr>
        <p:spPr/>
        <p:txBody>
          <a:bodyPr anchor="ctr"/>
          <a:lstStyle/>
          <a:p>
            <a:r>
              <a:rPr lang="en-US" sz="6000" dirty="0">
                <a:latin typeface="Helvetica Neue"/>
              </a:rPr>
              <a:t>Performance Within Cloud-Enabled CAD Architecture</a:t>
            </a:r>
          </a:p>
        </p:txBody>
      </p:sp>
      <p:sp>
        <p:nvSpPr>
          <p:cNvPr id="4" name="Content Placeholder 4">
            <a:extLst>
              <a:ext uri="{FF2B5EF4-FFF2-40B4-BE49-F238E27FC236}">
                <a16:creationId xmlns:a16="http://schemas.microsoft.com/office/drawing/2014/main" id="{F446D153-9902-BA05-58B0-D0519DCA4022}"/>
              </a:ext>
            </a:extLst>
          </p:cNvPr>
          <p:cNvSpPr txBox="1">
            <a:spLocks/>
          </p:cNvSpPr>
          <p:nvPr/>
        </p:nvSpPr>
        <p:spPr>
          <a:xfrm>
            <a:off x="1733938" y="2631232"/>
            <a:ext cx="21032756" cy="3687521"/>
          </a:xfrm>
          <a:prstGeom prst="rect">
            <a:avLst/>
          </a:prstGeom>
        </p:spPr>
        <p:txBody>
          <a:bodyPr>
            <a:norm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571500" indent="-571500" algn="l" hangingPunct="1">
              <a:spcBef>
                <a:spcPts val="1000"/>
              </a:spcBef>
              <a:buFont typeface="Arial" panose="020B0604020202020204" pitchFamily="34" charset="0"/>
              <a:buChar char="•"/>
            </a:pPr>
            <a:r>
              <a:rPr lang="en-US" dirty="0"/>
              <a:t>CAD systems had at most requirements met to at least a partial degree</a:t>
            </a:r>
          </a:p>
          <a:p>
            <a:pPr marL="1371600" indent="-677863" algn="l" hangingPunct="1">
              <a:spcBef>
                <a:spcPts val="1000"/>
              </a:spcBef>
              <a:buSzPct val="75000"/>
              <a:buFont typeface="Courier New" panose="02070309020205020404" pitchFamily="49" charset="0"/>
              <a:buChar char="o"/>
            </a:pPr>
            <a:r>
              <a:rPr lang="en-US" dirty="0"/>
              <a:t>Most CAD systems struggled in the Viewing category</a:t>
            </a:r>
          </a:p>
          <a:p>
            <a:pPr marL="571500" indent="-571500" algn="l" hangingPunct="1">
              <a:spcBef>
                <a:spcPts val="1000"/>
              </a:spcBef>
              <a:buFont typeface="Arial" panose="020B0604020202020204" pitchFamily="34" charset="0"/>
              <a:buChar char="•"/>
            </a:pPr>
            <a:r>
              <a:rPr lang="en-US" dirty="0"/>
              <a:t>CAD systems fully met all Security and nearly all IP Protection requirements</a:t>
            </a:r>
          </a:p>
        </p:txBody>
      </p:sp>
      <p:graphicFrame>
        <p:nvGraphicFramePr>
          <p:cNvPr id="5" name="Content Placeholder 6">
            <a:extLst>
              <a:ext uri="{FF2B5EF4-FFF2-40B4-BE49-F238E27FC236}">
                <a16:creationId xmlns:a16="http://schemas.microsoft.com/office/drawing/2014/main" id="{10C5DD1E-5CEF-B9D1-5698-176D43CEA438}"/>
              </a:ext>
            </a:extLst>
          </p:cNvPr>
          <p:cNvGraphicFramePr>
            <a:graphicFrameLocks/>
          </p:cNvGraphicFramePr>
          <p:nvPr>
            <p:extLst>
              <p:ext uri="{D42A27DB-BD31-4B8C-83A1-F6EECF244321}">
                <p14:modId xmlns:p14="http://schemas.microsoft.com/office/powerpoint/2010/main" val="1022622295"/>
              </p:ext>
            </p:extLst>
          </p:nvPr>
        </p:nvGraphicFramePr>
        <p:xfrm>
          <a:off x="1733938" y="5828308"/>
          <a:ext cx="21163385" cy="6400800"/>
        </p:xfrm>
        <a:graphic>
          <a:graphicData uri="http://schemas.openxmlformats.org/drawingml/2006/table">
            <a:tbl>
              <a:tblPr firstRow="1" firstCol="1" bandRow="1">
                <a:tableStyleId>{21E4AEA4-8DFA-4A89-87EB-49C32662AFE0}</a:tableStyleId>
              </a:tblPr>
              <a:tblGrid>
                <a:gridCol w="4232677">
                  <a:extLst>
                    <a:ext uri="{9D8B030D-6E8A-4147-A177-3AD203B41FA5}">
                      <a16:colId xmlns:a16="http://schemas.microsoft.com/office/drawing/2014/main" val="2192391800"/>
                    </a:ext>
                  </a:extLst>
                </a:gridCol>
                <a:gridCol w="4232677">
                  <a:extLst>
                    <a:ext uri="{9D8B030D-6E8A-4147-A177-3AD203B41FA5}">
                      <a16:colId xmlns:a16="http://schemas.microsoft.com/office/drawing/2014/main" val="771468079"/>
                    </a:ext>
                  </a:extLst>
                </a:gridCol>
                <a:gridCol w="4232677">
                  <a:extLst>
                    <a:ext uri="{9D8B030D-6E8A-4147-A177-3AD203B41FA5}">
                      <a16:colId xmlns:a16="http://schemas.microsoft.com/office/drawing/2014/main" val="792269316"/>
                    </a:ext>
                  </a:extLst>
                </a:gridCol>
                <a:gridCol w="4232677">
                  <a:extLst>
                    <a:ext uri="{9D8B030D-6E8A-4147-A177-3AD203B41FA5}">
                      <a16:colId xmlns:a16="http://schemas.microsoft.com/office/drawing/2014/main" val="36083344"/>
                    </a:ext>
                  </a:extLst>
                </a:gridCol>
                <a:gridCol w="4232677">
                  <a:extLst>
                    <a:ext uri="{9D8B030D-6E8A-4147-A177-3AD203B41FA5}">
                      <a16:colId xmlns:a16="http://schemas.microsoft.com/office/drawing/2014/main" val="4269329448"/>
                    </a:ext>
                  </a:extLst>
                </a:gridCol>
              </a:tblGrid>
              <a:tr h="800100">
                <a:tc>
                  <a:txBody>
                    <a:bodyPr/>
                    <a:lstStyle/>
                    <a:p>
                      <a:pPr algn="ctr"/>
                      <a:r>
                        <a:rPr lang="en-US" sz="3200" dirty="0"/>
                        <a:t>Category</a:t>
                      </a:r>
                    </a:p>
                  </a:txBody>
                  <a:tcPr anchor="ctr"/>
                </a:tc>
                <a:tc>
                  <a:txBody>
                    <a:bodyPr/>
                    <a:lstStyle/>
                    <a:p>
                      <a:pPr algn="ctr"/>
                      <a:r>
                        <a:rPr lang="en-US" sz="3200" dirty="0"/>
                        <a:t>NX + Teamcenter</a:t>
                      </a:r>
                    </a:p>
                  </a:txBody>
                  <a:tcPr anchor="ctr"/>
                </a:tc>
                <a:tc>
                  <a:txBody>
                    <a:bodyPr/>
                    <a:lstStyle/>
                    <a:p>
                      <a:pPr algn="ctr"/>
                      <a:r>
                        <a:rPr lang="en-US" sz="3200" dirty="0"/>
                        <a:t>SolidWorks PDM</a:t>
                      </a:r>
                    </a:p>
                  </a:txBody>
                  <a:tcPr anchor="ctr"/>
                </a:tc>
                <a:tc>
                  <a:txBody>
                    <a:bodyPr/>
                    <a:lstStyle/>
                    <a:p>
                      <a:pPr algn="ctr"/>
                      <a:r>
                        <a:rPr lang="en-US" sz="3200" dirty="0"/>
                        <a:t>Creo+</a:t>
                      </a:r>
                    </a:p>
                  </a:txBody>
                  <a:tcPr anchor="ctr"/>
                </a:tc>
                <a:tc>
                  <a:txBody>
                    <a:bodyPr/>
                    <a:lstStyle/>
                    <a:p>
                      <a:pPr algn="ctr"/>
                      <a:r>
                        <a:rPr lang="en-US" sz="3200" dirty="0"/>
                        <a:t>Average</a:t>
                      </a:r>
                    </a:p>
                  </a:txBody>
                  <a:tcPr anchor="ctr"/>
                </a:tc>
                <a:extLst>
                  <a:ext uri="{0D108BD9-81ED-4DB2-BD59-A6C34878D82A}">
                    <a16:rowId xmlns:a16="http://schemas.microsoft.com/office/drawing/2014/main" val="3966628885"/>
                  </a:ext>
                </a:extLst>
              </a:tr>
              <a:tr h="800100">
                <a:tc>
                  <a:txBody>
                    <a:bodyPr/>
                    <a:lstStyle/>
                    <a:p>
                      <a:pPr algn="ctr"/>
                      <a:r>
                        <a:rPr lang="en-US" sz="3200" dirty="0"/>
                        <a:t>Annotations</a:t>
                      </a:r>
                    </a:p>
                  </a:txBody>
                  <a:tcPr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70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74</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85</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77</a:t>
                      </a:r>
                    </a:p>
                  </a:txBody>
                  <a:tcPr marL="68580" marR="68580" marT="0" marB="0" anchor="ctr"/>
                </a:tc>
                <a:extLst>
                  <a:ext uri="{0D108BD9-81ED-4DB2-BD59-A6C34878D82A}">
                    <a16:rowId xmlns:a16="http://schemas.microsoft.com/office/drawing/2014/main" val="4292719976"/>
                  </a:ext>
                </a:extLst>
              </a:tr>
              <a:tr h="800100">
                <a:tc>
                  <a:txBody>
                    <a:bodyPr/>
                    <a:lstStyle/>
                    <a:p>
                      <a:pPr algn="ctr"/>
                      <a:r>
                        <a:rPr lang="en-US" sz="3200" dirty="0"/>
                        <a:t>Concurrency</a:t>
                      </a:r>
                    </a:p>
                  </a:txBody>
                  <a:tcPr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67</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61</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97</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75</a:t>
                      </a:r>
                    </a:p>
                  </a:txBody>
                  <a:tcPr marL="68580" marR="68580" marT="0" marB="0" anchor="ctr"/>
                </a:tc>
                <a:extLst>
                  <a:ext uri="{0D108BD9-81ED-4DB2-BD59-A6C34878D82A}">
                    <a16:rowId xmlns:a16="http://schemas.microsoft.com/office/drawing/2014/main" val="809258909"/>
                  </a:ext>
                </a:extLst>
              </a:tr>
              <a:tr h="800100">
                <a:tc>
                  <a:txBody>
                    <a:bodyPr/>
                    <a:lstStyle/>
                    <a:p>
                      <a:pPr algn="ctr"/>
                      <a:r>
                        <a:rPr lang="en-US" sz="3200" dirty="0"/>
                        <a:t>Heterogeneity</a:t>
                      </a:r>
                    </a:p>
                  </a:txBody>
                  <a:tcPr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67</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78</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67</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70</a:t>
                      </a:r>
                    </a:p>
                  </a:txBody>
                  <a:tcPr marL="68580" marR="68580" marT="0" marB="0" anchor="ctr"/>
                </a:tc>
                <a:extLst>
                  <a:ext uri="{0D108BD9-81ED-4DB2-BD59-A6C34878D82A}">
                    <a16:rowId xmlns:a16="http://schemas.microsoft.com/office/drawing/2014/main" val="3434239154"/>
                  </a:ext>
                </a:extLst>
              </a:tr>
              <a:tr h="800100">
                <a:tc>
                  <a:txBody>
                    <a:bodyPr/>
                    <a:lstStyle/>
                    <a:p>
                      <a:pPr algn="ctr"/>
                      <a:r>
                        <a:rPr lang="en-US" sz="3200" dirty="0"/>
                        <a:t>IP Protection</a:t>
                      </a:r>
                    </a:p>
                  </a:txBody>
                  <a:tcPr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94</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94</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96</a:t>
                      </a:r>
                    </a:p>
                  </a:txBody>
                  <a:tcPr marL="68580" marR="68580" marT="0" marB="0" anchor="ctr"/>
                </a:tc>
                <a:extLst>
                  <a:ext uri="{0D108BD9-81ED-4DB2-BD59-A6C34878D82A}">
                    <a16:rowId xmlns:a16="http://schemas.microsoft.com/office/drawing/2014/main" val="376163076"/>
                  </a:ext>
                </a:extLst>
              </a:tr>
              <a:tr h="800100">
                <a:tc>
                  <a:txBody>
                    <a:bodyPr/>
                    <a:lstStyle/>
                    <a:p>
                      <a:pPr algn="ctr"/>
                      <a:r>
                        <a:rPr lang="en-US" sz="3200" dirty="0"/>
                        <a:t>Security</a:t>
                      </a:r>
                    </a:p>
                  </a:txBody>
                  <a:tcPr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100</a:t>
                      </a:r>
                    </a:p>
                  </a:txBody>
                  <a:tcPr marL="68580" marR="68580" marT="0" marB="0" anchor="ctr"/>
                </a:tc>
                <a:extLst>
                  <a:ext uri="{0D108BD9-81ED-4DB2-BD59-A6C34878D82A}">
                    <a16:rowId xmlns:a16="http://schemas.microsoft.com/office/drawing/2014/main" val="2384647187"/>
                  </a:ext>
                </a:extLst>
              </a:tr>
              <a:tr h="800100">
                <a:tc>
                  <a:txBody>
                    <a:bodyPr/>
                    <a:lstStyle/>
                    <a:p>
                      <a:pPr algn="ctr"/>
                      <a:r>
                        <a:rPr lang="en-US" sz="3200" dirty="0"/>
                        <a:t>Version Control</a:t>
                      </a:r>
                    </a:p>
                  </a:txBody>
                  <a:tcPr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83</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mn-ea"/>
                          <a:cs typeface="Times New Roman" panose="02020603050405020304" pitchFamily="18" charset="0"/>
                        </a:rPr>
                        <a:t>87</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93</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mn-ea"/>
                          <a:cs typeface="Times New Roman" panose="02020603050405020304" pitchFamily="18" charset="0"/>
                        </a:rPr>
                        <a:t>88</a:t>
                      </a:r>
                    </a:p>
                  </a:txBody>
                  <a:tcPr marL="68580" marR="68580" marT="0" marB="0" anchor="ctr"/>
                </a:tc>
                <a:extLst>
                  <a:ext uri="{0D108BD9-81ED-4DB2-BD59-A6C34878D82A}">
                    <a16:rowId xmlns:a16="http://schemas.microsoft.com/office/drawing/2014/main" val="3045703407"/>
                  </a:ext>
                </a:extLst>
              </a:tr>
              <a:tr h="800100">
                <a:tc>
                  <a:txBody>
                    <a:bodyPr/>
                    <a:lstStyle/>
                    <a:p>
                      <a:pPr algn="ctr"/>
                      <a:r>
                        <a:rPr lang="en-US" sz="3200" dirty="0"/>
                        <a:t>Viewing</a:t>
                      </a:r>
                    </a:p>
                  </a:txBody>
                  <a:tcPr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48</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38</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76</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mn-ea"/>
                          <a:cs typeface="Times New Roman" panose="02020603050405020304" pitchFamily="18" charset="0"/>
                        </a:rPr>
                        <a:t>54</a:t>
                      </a:r>
                    </a:p>
                  </a:txBody>
                  <a:tcPr marL="68580" marR="68580" marT="0" marB="0" anchor="ctr"/>
                </a:tc>
                <a:extLst>
                  <a:ext uri="{0D108BD9-81ED-4DB2-BD59-A6C34878D82A}">
                    <a16:rowId xmlns:a16="http://schemas.microsoft.com/office/drawing/2014/main" val="1851166305"/>
                  </a:ext>
                </a:extLst>
              </a:tr>
            </a:tbl>
          </a:graphicData>
        </a:graphic>
      </p:graphicFrame>
    </p:spTree>
    <p:extLst>
      <p:ext uri="{BB962C8B-B14F-4D97-AF65-F5344CB8AC3E}">
        <p14:creationId xmlns:p14="http://schemas.microsoft.com/office/powerpoint/2010/main" val="17581658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E447-3663-AC28-0C80-4BF494FC6F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71CA9FE-4444-6DF4-579F-E8D159F4D713}"/>
              </a:ext>
            </a:extLst>
          </p:cNvPr>
          <p:cNvSpPr>
            <a:spLocks noGrp="1"/>
          </p:cNvSpPr>
          <p:nvPr>
            <p:ph type="body" sz="quarter" idx="11"/>
          </p:nvPr>
        </p:nvSpPr>
        <p:spPr/>
        <p:txBody>
          <a:bodyPr anchor="ctr"/>
          <a:lstStyle/>
          <a:p>
            <a:r>
              <a:rPr lang="en-US" sz="6000" dirty="0">
                <a:latin typeface="Helvetica Neue"/>
              </a:rPr>
              <a:t>Performance Within Cloud-Native CAD Architecture</a:t>
            </a:r>
          </a:p>
        </p:txBody>
      </p:sp>
      <p:sp>
        <p:nvSpPr>
          <p:cNvPr id="4" name="Content Placeholder 4">
            <a:extLst>
              <a:ext uri="{FF2B5EF4-FFF2-40B4-BE49-F238E27FC236}">
                <a16:creationId xmlns:a16="http://schemas.microsoft.com/office/drawing/2014/main" id="{5FF16ECF-3D7E-D61B-40C1-7C1AC79D4EFA}"/>
              </a:ext>
            </a:extLst>
          </p:cNvPr>
          <p:cNvSpPr txBox="1">
            <a:spLocks/>
          </p:cNvSpPr>
          <p:nvPr/>
        </p:nvSpPr>
        <p:spPr>
          <a:xfrm>
            <a:off x="1733938" y="2631232"/>
            <a:ext cx="21882807" cy="3687521"/>
          </a:xfrm>
          <a:prstGeom prst="rect">
            <a:avLst/>
          </a:prstGeom>
        </p:spPr>
        <p:txBody>
          <a:bodyPr>
            <a:norm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571500" indent="-571500" algn="l">
              <a:spcBef>
                <a:spcPts val="1000"/>
              </a:spcBef>
              <a:buFont typeface="Arial" panose="020B0604020202020204" pitchFamily="34" charset="0"/>
              <a:buChar char="•"/>
            </a:pPr>
            <a:r>
              <a:rPr lang="en-US" dirty="0"/>
              <a:t>Each CAD system had at least half of the requirements fully met</a:t>
            </a:r>
          </a:p>
          <a:p>
            <a:pPr marL="1387475" lvl="1" indent="-693738" algn="l">
              <a:spcBef>
                <a:spcPts val="1000"/>
              </a:spcBef>
              <a:buSzPct val="75000"/>
              <a:buFont typeface="Courier New" panose="02070309020205020404" pitchFamily="49" charset="0"/>
              <a:buChar char="o"/>
            </a:pPr>
            <a:r>
              <a:rPr lang="en-US" dirty="0"/>
              <a:t>Only one CAD system had requirements that were not met to any degree</a:t>
            </a:r>
          </a:p>
          <a:p>
            <a:pPr marL="571500" indent="-571500" algn="l">
              <a:spcBef>
                <a:spcPts val="1000"/>
              </a:spcBef>
              <a:buFont typeface="Arial" panose="020B0604020202020204" pitchFamily="34" charset="0"/>
              <a:buChar char="•"/>
            </a:pPr>
            <a:r>
              <a:rPr lang="en-US" dirty="0"/>
              <a:t>At least 2/3 of the CAD systems fully met all of the requirements in the Heterogeneity, IP Protection, and Security categories</a:t>
            </a:r>
          </a:p>
        </p:txBody>
      </p:sp>
      <p:graphicFrame>
        <p:nvGraphicFramePr>
          <p:cNvPr id="5" name="Content Placeholder 6">
            <a:extLst>
              <a:ext uri="{FF2B5EF4-FFF2-40B4-BE49-F238E27FC236}">
                <a16:creationId xmlns:a16="http://schemas.microsoft.com/office/drawing/2014/main" id="{B7283D5E-7A67-C23F-FC9F-700C36363441}"/>
              </a:ext>
            </a:extLst>
          </p:cNvPr>
          <p:cNvGraphicFramePr>
            <a:graphicFrameLocks/>
          </p:cNvGraphicFramePr>
          <p:nvPr>
            <p:extLst>
              <p:ext uri="{D42A27DB-BD31-4B8C-83A1-F6EECF244321}">
                <p14:modId xmlns:p14="http://schemas.microsoft.com/office/powerpoint/2010/main" val="1159303793"/>
              </p:ext>
            </p:extLst>
          </p:nvPr>
        </p:nvGraphicFramePr>
        <p:xfrm>
          <a:off x="1733937" y="5845786"/>
          <a:ext cx="21163385" cy="6400800"/>
        </p:xfrm>
        <a:graphic>
          <a:graphicData uri="http://schemas.openxmlformats.org/drawingml/2006/table">
            <a:tbl>
              <a:tblPr firstRow="1" firstCol="1" bandRow="1">
                <a:tableStyleId>{21E4AEA4-8DFA-4A89-87EB-49C32662AFE0}</a:tableStyleId>
              </a:tblPr>
              <a:tblGrid>
                <a:gridCol w="4232677">
                  <a:extLst>
                    <a:ext uri="{9D8B030D-6E8A-4147-A177-3AD203B41FA5}">
                      <a16:colId xmlns:a16="http://schemas.microsoft.com/office/drawing/2014/main" val="2192391800"/>
                    </a:ext>
                  </a:extLst>
                </a:gridCol>
                <a:gridCol w="4232677">
                  <a:extLst>
                    <a:ext uri="{9D8B030D-6E8A-4147-A177-3AD203B41FA5}">
                      <a16:colId xmlns:a16="http://schemas.microsoft.com/office/drawing/2014/main" val="771468079"/>
                    </a:ext>
                  </a:extLst>
                </a:gridCol>
                <a:gridCol w="4232677">
                  <a:extLst>
                    <a:ext uri="{9D8B030D-6E8A-4147-A177-3AD203B41FA5}">
                      <a16:colId xmlns:a16="http://schemas.microsoft.com/office/drawing/2014/main" val="792269316"/>
                    </a:ext>
                  </a:extLst>
                </a:gridCol>
                <a:gridCol w="4232677">
                  <a:extLst>
                    <a:ext uri="{9D8B030D-6E8A-4147-A177-3AD203B41FA5}">
                      <a16:colId xmlns:a16="http://schemas.microsoft.com/office/drawing/2014/main" val="36083344"/>
                    </a:ext>
                  </a:extLst>
                </a:gridCol>
                <a:gridCol w="4232677">
                  <a:extLst>
                    <a:ext uri="{9D8B030D-6E8A-4147-A177-3AD203B41FA5}">
                      <a16:colId xmlns:a16="http://schemas.microsoft.com/office/drawing/2014/main" val="4269329448"/>
                    </a:ext>
                  </a:extLst>
                </a:gridCol>
              </a:tblGrid>
              <a:tr h="800100">
                <a:tc>
                  <a:txBody>
                    <a:bodyPr/>
                    <a:lstStyle/>
                    <a:p>
                      <a:pPr algn="ctr"/>
                      <a:r>
                        <a:rPr lang="en-US" sz="3200" dirty="0"/>
                        <a:t>Category</a:t>
                      </a:r>
                    </a:p>
                  </a:txBody>
                  <a:tcPr anchor="ctr"/>
                </a:tc>
                <a:tc>
                  <a:txBody>
                    <a:bodyPr/>
                    <a:lstStyle/>
                    <a:p>
                      <a:pPr algn="ctr"/>
                      <a:r>
                        <a:rPr lang="en-US" sz="3200" dirty="0" err="1"/>
                        <a:t>OnShape</a:t>
                      </a:r>
                      <a:endParaRPr lang="en-US" sz="3200" dirty="0"/>
                    </a:p>
                  </a:txBody>
                  <a:tcPr anchor="ctr"/>
                </a:tc>
                <a:tc>
                  <a:txBody>
                    <a:bodyPr/>
                    <a:lstStyle/>
                    <a:p>
                      <a:pPr algn="ctr"/>
                      <a:r>
                        <a:rPr lang="en-US" sz="3200" dirty="0"/>
                        <a:t>Fusion</a:t>
                      </a:r>
                    </a:p>
                  </a:txBody>
                  <a:tcPr anchor="ctr"/>
                </a:tc>
                <a:tc>
                  <a:txBody>
                    <a:bodyPr/>
                    <a:lstStyle/>
                    <a:p>
                      <a:pPr algn="ctr"/>
                      <a:r>
                        <a:rPr lang="en-US" sz="3200" dirty="0"/>
                        <a:t>Solid Edge</a:t>
                      </a:r>
                    </a:p>
                  </a:txBody>
                  <a:tcPr anchor="ctr"/>
                </a:tc>
                <a:tc>
                  <a:txBody>
                    <a:bodyPr/>
                    <a:lstStyle/>
                    <a:p>
                      <a:pPr algn="ctr"/>
                      <a:r>
                        <a:rPr lang="en-US" sz="3200" dirty="0"/>
                        <a:t>Average</a:t>
                      </a:r>
                    </a:p>
                  </a:txBody>
                  <a:tcPr anchor="ctr"/>
                </a:tc>
                <a:extLst>
                  <a:ext uri="{0D108BD9-81ED-4DB2-BD59-A6C34878D82A}">
                    <a16:rowId xmlns:a16="http://schemas.microsoft.com/office/drawing/2014/main" val="3966628885"/>
                  </a:ext>
                </a:extLst>
              </a:tr>
              <a:tr h="800100">
                <a:tc>
                  <a:txBody>
                    <a:bodyPr/>
                    <a:lstStyle/>
                    <a:p>
                      <a:pPr algn="ctr"/>
                      <a:r>
                        <a:rPr lang="en-US" sz="3200" dirty="0"/>
                        <a:t>Annotations</a:t>
                      </a:r>
                    </a:p>
                  </a:txBody>
                  <a:tcPr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93</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81</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93</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89</a:t>
                      </a:r>
                    </a:p>
                  </a:txBody>
                  <a:tcPr marL="68580" marR="68580" marT="0" marB="0" anchor="ctr"/>
                </a:tc>
                <a:extLst>
                  <a:ext uri="{0D108BD9-81ED-4DB2-BD59-A6C34878D82A}">
                    <a16:rowId xmlns:a16="http://schemas.microsoft.com/office/drawing/2014/main" val="4292719976"/>
                  </a:ext>
                </a:extLst>
              </a:tr>
              <a:tr h="800100">
                <a:tc>
                  <a:txBody>
                    <a:bodyPr/>
                    <a:lstStyle/>
                    <a:p>
                      <a:pPr algn="ctr"/>
                      <a:r>
                        <a:rPr lang="en-US" sz="3200" dirty="0"/>
                        <a:t>Concurrency</a:t>
                      </a:r>
                    </a:p>
                  </a:txBody>
                  <a:tcPr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94</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94</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79</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89</a:t>
                      </a:r>
                    </a:p>
                  </a:txBody>
                  <a:tcPr marL="68580" marR="68580" marT="0" marB="0" anchor="ctr"/>
                </a:tc>
                <a:extLst>
                  <a:ext uri="{0D108BD9-81ED-4DB2-BD59-A6C34878D82A}">
                    <a16:rowId xmlns:a16="http://schemas.microsoft.com/office/drawing/2014/main" val="809258909"/>
                  </a:ext>
                </a:extLst>
              </a:tr>
              <a:tr h="800100">
                <a:tc>
                  <a:txBody>
                    <a:bodyPr/>
                    <a:lstStyle/>
                    <a:p>
                      <a:pPr algn="ctr"/>
                      <a:r>
                        <a:rPr lang="en-US" sz="3200" dirty="0"/>
                        <a:t>Heterogeneity</a:t>
                      </a:r>
                    </a:p>
                  </a:txBody>
                  <a:tcPr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extLst>
                  <a:ext uri="{0D108BD9-81ED-4DB2-BD59-A6C34878D82A}">
                    <a16:rowId xmlns:a16="http://schemas.microsoft.com/office/drawing/2014/main" val="3434239154"/>
                  </a:ext>
                </a:extLst>
              </a:tr>
              <a:tr h="800100">
                <a:tc>
                  <a:txBody>
                    <a:bodyPr/>
                    <a:lstStyle/>
                    <a:p>
                      <a:pPr algn="ctr"/>
                      <a:r>
                        <a:rPr lang="en-US" sz="3200" dirty="0"/>
                        <a:t>IP Protection</a:t>
                      </a:r>
                    </a:p>
                  </a:txBody>
                  <a:tcPr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94</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98</a:t>
                      </a:r>
                    </a:p>
                  </a:txBody>
                  <a:tcPr marL="68580" marR="68580" marT="0" marB="0" anchor="ctr"/>
                </a:tc>
                <a:extLst>
                  <a:ext uri="{0D108BD9-81ED-4DB2-BD59-A6C34878D82A}">
                    <a16:rowId xmlns:a16="http://schemas.microsoft.com/office/drawing/2014/main" val="376163076"/>
                  </a:ext>
                </a:extLst>
              </a:tr>
              <a:tr h="800100">
                <a:tc>
                  <a:txBody>
                    <a:bodyPr/>
                    <a:lstStyle/>
                    <a:p>
                      <a:pPr algn="ctr"/>
                      <a:r>
                        <a:rPr lang="en-US" sz="3200" dirty="0"/>
                        <a:t>Security</a:t>
                      </a:r>
                    </a:p>
                  </a:txBody>
                  <a:tcPr anchor="ctr"/>
                </a:tc>
                <a:tc>
                  <a:txBody>
                    <a:bodyPr/>
                    <a:lstStyle/>
                    <a:p>
                      <a:pPr marL="0" marR="27305" indent="0" algn="ctr">
                        <a:spcBef>
                          <a:spcPts val="300"/>
                        </a:spcBef>
                        <a:buNone/>
                      </a:pPr>
                      <a:r>
                        <a:rPr lang="en-US" sz="3200" b="1">
                          <a:solidFill>
                            <a:srgbClr val="4866B7"/>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b="1">
                          <a:solidFill>
                            <a:srgbClr val="4866B7"/>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67</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89</a:t>
                      </a:r>
                    </a:p>
                  </a:txBody>
                  <a:tcPr marL="68580" marR="68580" marT="0" marB="0" anchor="ctr"/>
                </a:tc>
                <a:extLst>
                  <a:ext uri="{0D108BD9-81ED-4DB2-BD59-A6C34878D82A}">
                    <a16:rowId xmlns:a16="http://schemas.microsoft.com/office/drawing/2014/main" val="2384647187"/>
                  </a:ext>
                </a:extLst>
              </a:tr>
              <a:tr h="800100">
                <a:tc>
                  <a:txBody>
                    <a:bodyPr/>
                    <a:lstStyle/>
                    <a:p>
                      <a:pPr algn="ctr"/>
                      <a:r>
                        <a:rPr lang="en-US" sz="3200" dirty="0"/>
                        <a:t>Version Control</a:t>
                      </a:r>
                    </a:p>
                  </a:txBody>
                  <a:tcPr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97</a:t>
                      </a:r>
                    </a:p>
                  </a:txBody>
                  <a:tcPr marL="68580" marR="68580" marT="0" marB="0" anchor="ctr"/>
                </a:tc>
                <a:tc>
                  <a:txBody>
                    <a:bodyPr/>
                    <a:lstStyle/>
                    <a:p>
                      <a:pPr marL="0" marR="27305" indent="0" algn="ctr">
                        <a:spcBef>
                          <a:spcPts val="300"/>
                        </a:spcBef>
                        <a:buNone/>
                      </a:pPr>
                      <a:r>
                        <a:rPr lang="en-US" sz="3200" dirty="0">
                          <a:solidFill>
                            <a:schemeClr val="tx1"/>
                          </a:solidFill>
                          <a:effectLst/>
                          <a:latin typeface="+mn-lt"/>
                          <a:ea typeface="Times New Roman" panose="02020603050405020304" pitchFamily="18" charset="0"/>
                          <a:cs typeface="Times New Roman" panose="02020603050405020304" pitchFamily="18" charset="0"/>
                        </a:rPr>
                        <a:t>87</a:t>
                      </a:r>
                    </a:p>
                  </a:txBody>
                  <a:tcPr marL="68580" marR="68580" marT="0" marB="0" anchor="ctr"/>
                </a:tc>
                <a:tc>
                  <a:txBody>
                    <a:bodyPr/>
                    <a:lstStyle/>
                    <a:p>
                      <a:pPr marL="0" marR="27305" indent="0" algn="ctr">
                        <a:spcBef>
                          <a:spcPts val="300"/>
                        </a:spcBef>
                        <a:buNone/>
                      </a:pPr>
                      <a:r>
                        <a:rPr lang="en-US" sz="3200">
                          <a:solidFill>
                            <a:schemeClr val="tx1"/>
                          </a:solidFill>
                          <a:effectLst/>
                          <a:latin typeface="+mn-lt"/>
                          <a:ea typeface="Times New Roman" panose="02020603050405020304" pitchFamily="18" charset="0"/>
                          <a:cs typeface="Times New Roman" panose="02020603050405020304" pitchFamily="18" charset="0"/>
                        </a:rPr>
                        <a:t>94</a:t>
                      </a:r>
                    </a:p>
                  </a:txBody>
                  <a:tcPr marL="68580" marR="68580" marT="0" marB="0" anchor="ctr"/>
                </a:tc>
                <a:extLst>
                  <a:ext uri="{0D108BD9-81ED-4DB2-BD59-A6C34878D82A}">
                    <a16:rowId xmlns:a16="http://schemas.microsoft.com/office/drawing/2014/main" val="3045703407"/>
                  </a:ext>
                </a:extLst>
              </a:tr>
              <a:tr h="800100">
                <a:tc>
                  <a:txBody>
                    <a:bodyPr/>
                    <a:lstStyle/>
                    <a:p>
                      <a:pPr algn="ctr"/>
                      <a:r>
                        <a:rPr lang="en-US" sz="3200" dirty="0"/>
                        <a:t>Viewing</a:t>
                      </a:r>
                    </a:p>
                  </a:txBody>
                  <a:tcPr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90</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81</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71</a:t>
                      </a:r>
                    </a:p>
                  </a:txBody>
                  <a:tcPr marL="68580" marR="68580" marT="0" marB="0" anchor="ctr"/>
                </a:tc>
                <a:tc>
                  <a:txBody>
                    <a:bodyPr/>
                    <a:lstStyle/>
                    <a:p>
                      <a:pPr marL="0" marR="27305" indent="0" algn="ctr">
                        <a:spcBef>
                          <a:spcPts val="300"/>
                        </a:spcBef>
                        <a:buNone/>
                      </a:pPr>
                      <a:r>
                        <a:rPr lang="en-US" sz="3200" b="1" dirty="0">
                          <a:solidFill>
                            <a:srgbClr val="4866B7"/>
                          </a:solidFill>
                          <a:effectLst/>
                          <a:latin typeface="+mn-lt"/>
                          <a:ea typeface="Times New Roman" panose="02020603050405020304" pitchFamily="18" charset="0"/>
                          <a:cs typeface="Times New Roman" panose="02020603050405020304" pitchFamily="18" charset="0"/>
                        </a:rPr>
                        <a:t>81</a:t>
                      </a:r>
                    </a:p>
                  </a:txBody>
                  <a:tcPr marL="68580" marR="68580" marT="0" marB="0" anchor="ctr"/>
                </a:tc>
                <a:extLst>
                  <a:ext uri="{0D108BD9-81ED-4DB2-BD59-A6C34878D82A}">
                    <a16:rowId xmlns:a16="http://schemas.microsoft.com/office/drawing/2014/main" val="1851166305"/>
                  </a:ext>
                </a:extLst>
              </a:tr>
            </a:tbl>
          </a:graphicData>
        </a:graphic>
      </p:graphicFrame>
    </p:spTree>
    <p:extLst>
      <p:ext uri="{BB962C8B-B14F-4D97-AF65-F5344CB8AC3E}">
        <p14:creationId xmlns:p14="http://schemas.microsoft.com/office/powerpoint/2010/main" val="275069363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2F5220-9028-059B-83C4-695D77518A47}"/>
              </a:ext>
            </a:extLst>
          </p:cNvPr>
          <p:cNvSpPr>
            <a:spLocks noGrp="1"/>
          </p:cNvSpPr>
          <p:nvPr>
            <p:ph type="body" sz="quarter" idx="11"/>
          </p:nvPr>
        </p:nvSpPr>
        <p:spPr/>
        <p:txBody>
          <a:bodyPr anchor="ctr"/>
          <a:lstStyle/>
          <a:p>
            <a:r>
              <a:rPr lang="en-US" sz="6600" dirty="0">
                <a:latin typeface="Helvetica Neue"/>
              </a:rPr>
              <a:t>Comparison of Architectures</a:t>
            </a:r>
          </a:p>
        </p:txBody>
      </p:sp>
      <p:sp>
        <p:nvSpPr>
          <p:cNvPr id="4" name="Text Placeholder 8">
            <a:extLst>
              <a:ext uri="{FF2B5EF4-FFF2-40B4-BE49-F238E27FC236}">
                <a16:creationId xmlns:a16="http://schemas.microsoft.com/office/drawing/2014/main" id="{230D7739-877E-EF7B-DA6C-1A22F0EAB840}"/>
              </a:ext>
            </a:extLst>
          </p:cNvPr>
          <p:cNvSpPr txBox="1">
            <a:spLocks/>
          </p:cNvSpPr>
          <p:nvPr/>
        </p:nvSpPr>
        <p:spPr>
          <a:xfrm>
            <a:off x="1052285" y="3065419"/>
            <a:ext cx="9258863" cy="1538670"/>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4800" dirty="0"/>
              <a:t>Best Performance by Category</a:t>
            </a:r>
          </a:p>
        </p:txBody>
      </p:sp>
      <p:graphicFrame>
        <p:nvGraphicFramePr>
          <p:cNvPr id="5" name="Content Placeholder 17">
            <a:extLst>
              <a:ext uri="{FF2B5EF4-FFF2-40B4-BE49-F238E27FC236}">
                <a16:creationId xmlns:a16="http://schemas.microsoft.com/office/drawing/2014/main" id="{264CC572-6663-9A87-448F-49063E082280}"/>
              </a:ext>
            </a:extLst>
          </p:cNvPr>
          <p:cNvGraphicFramePr>
            <a:graphicFrameLocks/>
          </p:cNvGraphicFramePr>
          <p:nvPr>
            <p:extLst>
              <p:ext uri="{D42A27DB-BD31-4B8C-83A1-F6EECF244321}">
                <p14:modId xmlns:p14="http://schemas.microsoft.com/office/powerpoint/2010/main" val="3436142661"/>
              </p:ext>
            </p:extLst>
          </p:nvPr>
        </p:nvGraphicFramePr>
        <p:xfrm>
          <a:off x="1048401" y="4309299"/>
          <a:ext cx="11960778" cy="6341282"/>
        </p:xfrm>
        <a:graphic>
          <a:graphicData uri="http://schemas.openxmlformats.org/drawingml/2006/table">
            <a:tbl>
              <a:tblPr firstRow="1" bandRow="1">
                <a:tableStyleId>{21E4AEA4-8DFA-4A89-87EB-49C32662AFE0}</a:tableStyleId>
              </a:tblPr>
              <a:tblGrid>
                <a:gridCol w="3986926">
                  <a:extLst>
                    <a:ext uri="{9D8B030D-6E8A-4147-A177-3AD203B41FA5}">
                      <a16:colId xmlns:a16="http://schemas.microsoft.com/office/drawing/2014/main" val="2246796140"/>
                    </a:ext>
                  </a:extLst>
                </a:gridCol>
                <a:gridCol w="3986926">
                  <a:extLst>
                    <a:ext uri="{9D8B030D-6E8A-4147-A177-3AD203B41FA5}">
                      <a16:colId xmlns:a16="http://schemas.microsoft.com/office/drawing/2014/main" val="3645134928"/>
                    </a:ext>
                  </a:extLst>
                </a:gridCol>
                <a:gridCol w="3986926">
                  <a:extLst>
                    <a:ext uri="{9D8B030D-6E8A-4147-A177-3AD203B41FA5}">
                      <a16:colId xmlns:a16="http://schemas.microsoft.com/office/drawing/2014/main" val="1571688310"/>
                    </a:ext>
                  </a:extLst>
                </a:gridCol>
              </a:tblGrid>
              <a:tr h="1254319">
                <a:tc>
                  <a:txBody>
                    <a:bodyPr/>
                    <a:lstStyle/>
                    <a:p>
                      <a:pPr algn="ctr"/>
                      <a:r>
                        <a:rPr lang="en-US" sz="3200" dirty="0"/>
                        <a:t>Category</a:t>
                      </a:r>
                    </a:p>
                  </a:txBody>
                  <a:tcPr/>
                </a:tc>
                <a:tc>
                  <a:txBody>
                    <a:bodyPr/>
                    <a:lstStyle/>
                    <a:p>
                      <a:pPr algn="ctr"/>
                      <a:r>
                        <a:rPr lang="en-US" sz="3200" dirty="0"/>
                        <a:t>Best Performing Architecture</a:t>
                      </a:r>
                    </a:p>
                  </a:txBody>
                  <a:tcPr/>
                </a:tc>
                <a:tc>
                  <a:txBody>
                    <a:bodyPr/>
                    <a:lstStyle/>
                    <a:p>
                      <a:pPr algn="ctr"/>
                      <a:r>
                        <a:rPr lang="en-US" sz="3200" dirty="0"/>
                        <a:t>Total Fulfillment of Category</a:t>
                      </a:r>
                    </a:p>
                  </a:txBody>
                  <a:tcPr/>
                </a:tc>
                <a:extLst>
                  <a:ext uri="{0D108BD9-81ED-4DB2-BD59-A6C34878D82A}">
                    <a16:rowId xmlns:a16="http://schemas.microsoft.com/office/drawing/2014/main" val="2111163339"/>
                  </a:ext>
                </a:extLst>
              </a:tr>
              <a:tr h="726709">
                <a:tc>
                  <a:txBody>
                    <a:bodyPr/>
                    <a:lstStyle/>
                    <a:p>
                      <a:pPr algn="ctr"/>
                      <a:r>
                        <a:rPr lang="en-US" sz="3200" dirty="0">
                          <a:solidFill>
                            <a:schemeClr val="tx1"/>
                          </a:solidFill>
                        </a:rPr>
                        <a:t>Annotations</a:t>
                      </a:r>
                    </a:p>
                  </a:txBody>
                  <a:tcPr/>
                </a:tc>
                <a:tc>
                  <a:txBody>
                    <a:bodyPr/>
                    <a:lstStyle/>
                    <a:p>
                      <a:pPr algn="ctr"/>
                      <a:r>
                        <a:rPr lang="en-US" sz="3200" dirty="0">
                          <a:solidFill>
                            <a:schemeClr val="tx1"/>
                          </a:solidFill>
                        </a:rPr>
                        <a:t>Cloud-Native</a:t>
                      </a:r>
                    </a:p>
                  </a:txBody>
                  <a:tcPr/>
                </a:tc>
                <a:tc>
                  <a:txBody>
                    <a:bodyPr/>
                    <a:lstStyle/>
                    <a:p>
                      <a:pPr algn="ctr"/>
                      <a:r>
                        <a:rPr lang="en-US" sz="3200" dirty="0">
                          <a:solidFill>
                            <a:schemeClr val="tx1"/>
                          </a:solidFill>
                        </a:rPr>
                        <a:t>89%</a:t>
                      </a:r>
                    </a:p>
                  </a:txBody>
                  <a:tcPr/>
                </a:tc>
                <a:extLst>
                  <a:ext uri="{0D108BD9-81ED-4DB2-BD59-A6C34878D82A}">
                    <a16:rowId xmlns:a16="http://schemas.microsoft.com/office/drawing/2014/main" val="464317484"/>
                  </a:ext>
                </a:extLst>
              </a:tr>
              <a:tr h="726709">
                <a:tc>
                  <a:txBody>
                    <a:bodyPr/>
                    <a:lstStyle/>
                    <a:p>
                      <a:pPr algn="ctr"/>
                      <a:r>
                        <a:rPr lang="en-US" sz="3200" dirty="0">
                          <a:solidFill>
                            <a:schemeClr val="tx1"/>
                          </a:solidFill>
                        </a:rPr>
                        <a:t>Concurrency</a:t>
                      </a:r>
                    </a:p>
                  </a:txBody>
                  <a:tcPr/>
                </a:tc>
                <a:tc>
                  <a:txBody>
                    <a:bodyPr/>
                    <a:lstStyle/>
                    <a:p>
                      <a:pPr algn="ctr"/>
                      <a:r>
                        <a:rPr lang="en-US" sz="3200" dirty="0">
                          <a:solidFill>
                            <a:schemeClr val="tx1"/>
                          </a:solidFill>
                        </a:rPr>
                        <a:t>Cloud-Native</a:t>
                      </a:r>
                    </a:p>
                  </a:txBody>
                  <a:tcPr/>
                </a:tc>
                <a:tc>
                  <a:txBody>
                    <a:bodyPr/>
                    <a:lstStyle/>
                    <a:p>
                      <a:pPr algn="ctr"/>
                      <a:r>
                        <a:rPr lang="en-US" sz="3200" dirty="0">
                          <a:solidFill>
                            <a:schemeClr val="tx1"/>
                          </a:solidFill>
                        </a:rPr>
                        <a:t>89%</a:t>
                      </a:r>
                    </a:p>
                  </a:txBody>
                  <a:tcPr/>
                </a:tc>
                <a:extLst>
                  <a:ext uri="{0D108BD9-81ED-4DB2-BD59-A6C34878D82A}">
                    <a16:rowId xmlns:a16="http://schemas.microsoft.com/office/drawing/2014/main" val="1115696562"/>
                  </a:ext>
                </a:extLst>
              </a:tr>
              <a:tr h="726709">
                <a:tc>
                  <a:txBody>
                    <a:bodyPr/>
                    <a:lstStyle/>
                    <a:p>
                      <a:pPr algn="ctr"/>
                      <a:r>
                        <a:rPr lang="en-US" sz="3200" dirty="0">
                          <a:solidFill>
                            <a:schemeClr val="tx1"/>
                          </a:solidFill>
                        </a:rPr>
                        <a:t>Heterogeneity</a:t>
                      </a:r>
                    </a:p>
                  </a:txBody>
                  <a:tcPr/>
                </a:tc>
                <a:tc>
                  <a:txBody>
                    <a:bodyPr/>
                    <a:lstStyle/>
                    <a:p>
                      <a:pPr algn="ctr"/>
                      <a:r>
                        <a:rPr lang="en-US" sz="3200" dirty="0">
                          <a:solidFill>
                            <a:schemeClr val="tx1"/>
                          </a:solidFill>
                        </a:rPr>
                        <a:t>Cloud-Native</a:t>
                      </a:r>
                    </a:p>
                  </a:txBody>
                  <a:tcPr/>
                </a:tc>
                <a:tc>
                  <a:txBody>
                    <a:bodyPr/>
                    <a:lstStyle/>
                    <a:p>
                      <a:pPr algn="ctr"/>
                      <a:r>
                        <a:rPr lang="en-US" sz="3200" dirty="0">
                          <a:solidFill>
                            <a:schemeClr val="tx1"/>
                          </a:solidFill>
                        </a:rPr>
                        <a:t>100%</a:t>
                      </a:r>
                    </a:p>
                  </a:txBody>
                  <a:tcPr/>
                </a:tc>
                <a:extLst>
                  <a:ext uri="{0D108BD9-81ED-4DB2-BD59-A6C34878D82A}">
                    <a16:rowId xmlns:a16="http://schemas.microsoft.com/office/drawing/2014/main" val="95200568"/>
                  </a:ext>
                </a:extLst>
              </a:tr>
              <a:tr h="726709">
                <a:tc>
                  <a:txBody>
                    <a:bodyPr/>
                    <a:lstStyle/>
                    <a:p>
                      <a:pPr algn="ctr"/>
                      <a:r>
                        <a:rPr lang="en-US" sz="3200" dirty="0">
                          <a:solidFill>
                            <a:schemeClr val="tx1"/>
                          </a:solidFill>
                        </a:rPr>
                        <a:t>IP Protection</a:t>
                      </a:r>
                    </a:p>
                  </a:txBody>
                  <a:tcPr/>
                </a:tc>
                <a:tc>
                  <a:txBody>
                    <a:bodyPr/>
                    <a:lstStyle/>
                    <a:p>
                      <a:pPr algn="ctr"/>
                      <a:r>
                        <a:rPr lang="en-US" sz="3200" dirty="0">
                          <a:solidFill>
                            <a:schemeClr val="tx1"/>
                          </a:solidFill>
                        </a:rPr>
                        <a:t>Cloud-Enabled</a:t>
                      </a:r>
                    </a:p>
                  </a:txBody>
                  <a:tcPr/>
                </a:tc>
                <a:tc>
                  <a:txBody>
                    <a:bodyPr/>
                    <a:lstStyle/>
                    <a:p>
                      <a:pPr algn="ctr"/>
                      <a:r>
                        <a:rPr lang="en-US" sz="3200" dirty="0">
                          <a:solidFill>
                            <a:schemeClr val="tx1"/>
                          </a:solidFill>
                        </a:rPr>
                        <a:t>100%</a:t>
                      </a:r>
                    </a:p>
                  </a:txBody>
                  <a:tcPr/>
                </a:tc>
                <a:extLst>
                  <a:ext uri="{0D108BD9-81ED-4DB2-BD59-A6C34878D82A}">
                    <a16:rowId xmlns:a16="http://schemas.microsoft.com/office/drawing/2014/main" val="1803929771"/>
                  </a:ext>
                </a:extLst>
              </a:tr>
              <a:tr h="726709">
                <a:tc>
                  <a:txBody>
                    <a:bodyPr/>
                    <a:lstStyle/>
                    <a:p>
                      <a:pPr algn="ctr"/>
                      <a:r>
                        <a:rPr lang="en-US" sz="3200" dirty="0">
                          <a:solidFill>
                            <a:schemeClr val="tx1"/>
                          </a:solidFill>
                        </a:rPr>
                        <a:t>Security</a:t>
                      </a:r>
                    </a:p>
                  </a:txBody>
                  <a:tcPr/>
                </a:tc>
                <a:tc>
                  <a:txBody>
                    <a:bodyPr/>
                    <a:lstStyle/>
                    <a:p>
                      <a:pPr algn="ctr"/>
                      <a:r>
                        <a:rPr lang="en-US" sz="3200" dirty="0">
                          <a:solidFill>
                            <a:schemeClr val="tx1"/>
                          </a:solidFill>
                        </a:rPr>
                        <a:t>Cloud-Enabled</a:t>
                      </a:r>
                    </a:p>
                  </a:txBody>
                  <a:tcPr/>
                </a:tc>
                <a:tc>
                  <a:txBody>
                    <a:bodyPr/>
                    <a:lstStyle/>
                    <a:p>
                      <a:pPr algn="ctr"/>
                      <a:r>
                        <a:rPr lang="en-US" sz="3200" dirty="0">
                          <a:solidFill>
                            <a:schemeClr val="tx1"/>
                          </a:solidFill>
                        </a:rPr>
                        <a:t>100%</a:t>
                      </a:r>
                    </a:p>
                  </a:txBody>
                  <a:tcPr/>
                </a:tc>
                <a:extLst>
                  <a:ext uri="{0D108BD9-81ED-4DB2-BD59-A6C34878D82A}">
                    <a16:rowId xmlns:a16="http://schemas.microsoft.com/office/drawing/2014/main" val="2180493731"/>
                  </a:ext>
                </a:extLst>
              </a:tr>
              <a:tr h="726709">
                <a:tc>
                  <a:txBody>
                    <a:bodyPr/>
                    <a:lstStyle/>
                    <a:p>
                      <a:pPr algn="ctr"/>
                      <a:r>
                        <a:rPr lang="en-US" sz="3200" dirty="0">
                          <a:solidFill>
                            <a:schemeClr val="tx1"/>
                          </a:solidFill>
                        </a:rPr>
                        <a:t>Version Control</a:t>
                      </a:r>
                    </a:p>
                  </a:txBody>
                  <a:tcPr/>
                </a:tc>
                <a:tc>
                  <a:txBody>
                    <a:bodyPr/>
                    <a:lstStyle/>
                    <a:p>
                      <a:pPr algn="ctr"/>
                      <a:r>
                        <a:rPr lang="en-US" sz="3200" dirty="0">
                          <a:solidFill>
                            <a:schemeClr val="tx1"/>
                          </a:solidFill>
                        </a:rPr>
                        <a:t>Cloud-Native</a:t>
                      </a:r>
                    </a:p>
                  </a:txBody>
                  <a:tcPr/>
                </a:tc>
                <a:tc>
                  <a:txBody>
                    <a:bodyPr/>
                    <a:lstStyle/>
                    <a:p>
                      <a:pPr algn="ctr"/>
                      <a:r>
                        <a:rPr lang="en-US" sz="3200" dirty="0">
                          <a:solidFill>
                            <a:schemeClr val="tx1"/>
                          </a:solidFill>
                        </a:rPr>
                        <a:t>94%</a:t>
                      </a:r>
                    </a:p>
                  </a:txBody>
                  <a:tcPr/>
                </a:tc>
                <a:extLst>
                  <a:ext uri="{0D108BD9-81ED-4DB2-BD59-A6C34878D82A}">
                    <a16:rowId xmlns:a16="http://schemas.microsoft.com/office/drawing/2014/main" val="3515417464"/>
                  </a:ext>
                </a:extLst>
              </a:tr>
              <a:tr h="726709">
                <a:tc>
                  <a:txBody>
                    <a:bodyPr/>
                    <a:lstStyle/>
                    <a:p>
                      <a:pPr algn="ctr"/>
                      <a:r>
                        <a:rPr lang="en-US" sz="3200" dirty="0">
                          <a:solidFill>
                            <a:schemeClr val="tx1"/>
                          </a:solidFill>
                        </a:rPr>
                        <a:t>Viewing</a:t>
                      </a:r>
                    </a:p>
                  </a:txBody>
                  <a:tcPr/>
                </a:tc>
                <a:tc>
                  <a:txBody>
                    <a:bodyPr/>
                    <a:lstStyle/>
                    <a:p>
                      <a:pPr algn="ctr"/>
                      <a:r>
                        <a:rPr lang="en-US" sz="3200" dirty="0">
                          <a:solidFill>
                            <a:schemeClr val="tx1"/>
                          </a:solidFill>
                        </a:rPr>
                        <a:t>Cloud-Native</a:t>
                      </a:r>
                    </a:p>
                  </a:txBody>
                  <a:tcPr/>
                </a:tc>
                <a:tc>
                  <a:txBody>
                    <a:bodyPr/>
                    <a:lstStyle/>
                    <a:p>
                      <a:pPr algn="ctr"/>
                      <a:r>
                        <a:rPr lang="en-US" sz="3200" dirty="0">
                          <a:solidFill>
                            <a:schemeClr val="tx1"/>
                          </a:solidFill>
                        </a:rPr>
                        <a:t>89%</a:t>
                      </a:r>
                    </a:p>
                  </a:txBody>
                  <a:tcPr/>
                </a:tc>
                <a:extLst>
                  <a:ext uri="{0D108BD9-81ED-4DB2-BD59-A6C34878D82A}">
                    <a16:rowId xmlns:a16="http://schemas.microsoft.com/office/drawing/2014/main" val="2051406043"/>
                  </a:ext>
                </a:extLst>
              </a:tr>
            </a:tbl>
          </a:graphicData>
        </a:graphic>
      </p:graphicFrame>
      <p:sp>
        <p:nvSpPr>
          <p:cNvPr id="6" name="Text Placeholder 10">
            <a:extLst>
              <a:ext uri="{FF2B5EF4-FFF2-40B4-BE49-F238E27FC236}">
                <a16:creationId xmlns:a16="http://schemas.microsoft.com/office/drawing/2014/main" id="{9B1A913A-6045-1EA9-303C-794F865EDD33}"/>
              </a:ext>
            </a:extLst>
          </p:cNvPr>
          <p:cNvSpPr txBox="1">
            <a:spLocks/>
          </p:cNvSpPr>
          <p:nvPr/>
        </p:nvSpPr>
        <p:spPr>
          <a:xfrm>
            <a:off x="13884169" y="3065419"/>
            <a:ext cx="8518635" cy="1538670"/>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hangingPunct="1">
              <a:defRPr sz="4400"/>
            </a:lvl1pPr>
            <a:lvl2pPr>
              <a:defRPr sz="4400"/>
            </a:lvl2pPr>
            <a:lvl3pPr>
              <a:defRPr sz="4400"/>
            </a:lvl3pPr>
            <a:lvl4pPr>
              <a:defRPr sz="4400"/>
            </a:lvl4pPr>
            <a:lvl5pPr>
              <a:defRPr sz="4400"/>
            </a:lvl5pPr>
            <a:lvl6pPr>
              <a:defRPr sz="4400"/>
            </a:lvl6pPr>
            <a:lvl7pPr>
              <a:defRPr sz="4400"/>
            </a:lvl7pPr>
            <a:lvl8pPr>
              <a:defRPr sz="4400"/>
            </a:lvl8pPr>
            <a:lvl9pPr>
              <a:defRPr sz="4400"/>
            </a:lvl9pPr>
          </a:lstStyle>
          <a:p>
            <a:r>
              <a:rPr lang="en-US" sz="4800" dirty="0"/>
              <a:t>Issues with each Architecture</a:t>
            </a:r>
          </a:p>
        </p:txBody>
      </p:sp>
      <p:sp>
        <p:nvSpPr>
          <p:cNvPr id="7" name="Content Placeholder 18">
            <a:extLst>
              <a:ext uri="{FF2B5EF4-FFF2-40B4-BE49-F238E27FC236}">
                <a16:creationId xmlns:a16="http://schemas.microsoft.com/office/drawing/2014/main" id="{8A4377F1-6FC4-3355-8132-30F612C3C9AF}"/>
              </a:ext>
            </a:extLst>
          </p:cNvPr>
          <p:cNvSpPr txBox="1">
            <a:spLocks/>
          </p:cNvSpPr>
          <p:nvPr/>
        </p:nvSpPr>
        <p:spPr>
          <a:xfrm>
            <a:off x="14125822" y="4309299"/>
            <a:ext cx="9564496" cy="7010342"/>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457200" indent="-457200" algn="l" hangingPunct="1">
              <a:spcBef>
                <a:spcPts val="1500"/>
              </a:spcBef>
              <a:buFont typeface="Arial" panose="020B0604020202020204" pitchFamily="34" charset="0"/>
              <a:buChar char="•"/>
            </a:pPr>
            <a:r>
              <a:rPr lang="en-US" sz="3600" dirty="0"/>
              <a:t>Traditional</a:t>
            </a:r>
          </a:p>
          <a:p>
            <a:pPr marL="1387475" lvl="1" indent="-693738" algn="l">
              <a:spcBef>
                <a:spcPts val="1500"/>
              </a:spcBef>
              <a:buSzPct val="75000"/>
              <a:buFont typeface="Courier New" panose="02070309020205020404" pitchFamily="49" charset="0"/>
              <a:buChar char="o"/>
            </a:pPr>
            <a:r>
              <a:rPr lang="en-US" sz="3200" dirty="0"/>
              <a:t>Lack of multi-user capabilities</a:t>
            </a:r>
          </a:p>
          <a:p>
            <a:pPr marL="1387475" lvl="1" indent="-693738" algn="l">
              <a:spcBef>
                <a:spcPts val="1500"/>
              </a:spcBef>
              <a:buSzPct val="75000"/>
              <a:buFont typeface="Courier New" panose="02070309020205020404" pitchFamily="49" charset="0"/>
              <a:buChar char="o"/>
            </a:pPr>
            <a:r>
              <a:rPr lang="en-US" sz="3200" dirty="0"/>
              <a:t>Security protections are on local drives only</a:t>
            </a:r>
          </a:p>
          <a:p>
            <a:pPr marL="1387475" lvl="1" indent="-693738" algn="l">
              <a:spcBef>
                <a:spcPts val="1500"/>
              </a:spcBef>
              <a:buSzPct val="75000"/>
              <a:buFont typeface="Courier New" panose="02070309020205020404" pitchFamily="49" charset="0"/>
              <a:buChar char="o"/>
            </a:pPr>
            <a:r>
              <a:rPr lang="en-US" sz="3200" dirty="0"/>
              <a:t>Software is OS-dependent</a:t>
            </a:r>
          </a:p>
          <a:p>
            <a:pPr marL="457200" indent="-457200" algn="l" hangingPunct="1">
              <a:spcBef>
                <a:spcPts val="1500"/>
              </a:spcBef>
              <a:buFont typeface="Arial" panose="020B0604020202020204" pitchFamily="34" charset="0"/>
              <a:buChar char="•"/>
            </a:pPr>
            <a:r>
              <a:rPr lang="en-US" sz="3600" dirty="0"/>
              <a:t>Cloud-Enabled</a:t>
            </a:r>
          </a:p>
          <a:p>
            <a:pPr marL="1387475" lvl="1" indent="-693738" algn="l">
              <a:spcBef>
                <a:spcPts val="1500"/>
              </a:spcBef>
              <a:buSzPct val="75000"/>
              <a:buFont typeface="Courier New" panose="02070309020205020404" pitchFamily="49" charset="0"/>
              <a:buChar char="o"/>
            </a:pPr>
            <a:r>
              <a:rPr lang="en-US" sz="3200" dirty="0"/>
              <a:t>Check-in and check-out models inhibit real-time collaboration</a:t>
            </a:r>
          </a:p>
          <a:p>
            <a:pPr marL="1387475" lvl="1" indent="-693738" algn="l">
              <a:spcBef>
                <a:spcPts val="1500"/>
              </a:spcBef>
              <a:buSzPct val="75000"/>
              <a:buFont typeface="Courier New" panose="02070309020205020404" pitchFamily="49" charset="0"/>
              <a:buChar char="o"/>
            </a:pPr>
            <a:r>
              <a:rPr lang="en-US" sz="3200" dirty="0"/>
              <a:t>Software is OS-dependent</a:t>
            </a:r>
          </a:p>
          <a:p>
            <a:pPr marL="457200" indent="-457200" algn="l" hangingPunct="1">
              <a:spcBef>
                <a:spcPts val="1500"/>
              </a:spcBef>
              <a:buFont typeface="Arial" panose="020B0604020202020204" pitchFamily="34" charset="0"/>
              <a:buChar char="•"/>
            </a:pPr>
            <a:r>
              <a:rPr lang="en-US" sz="3600" dirty="0"/>
              <a:t>Cloud-Native</a:t>
            </a:r>
          </a:p>
          <a:p>
            <a:pPr marL="1387475" lvl="1" indent="-693738" algn="l">
              <a:spcBef>
                <a:spcPts val="1500"/>
              </a:spcBef>
              <a:buSzPct val="75000"/>
              <a:buFont typeface="Courier New" panose="02070309020205020404" pitchFamily="49" charset="0"/>
              <a:buChar char="o"/>
            </a:pPr>
            <a:r>
              <a:rPr lang="en-US" sz="3200" dirty="0"/>
              <a:t>Lack of strong simulation capabilities</a:t>
            </a:r>
          </a:p>
        </p:txBody>
      </p:sp>
    </p:spTree>
    <p:extLst>
      <p:ext uri="{BB962C8B-B14F-4D97-AF65-F5344CB8AC3E}">
        <p14:creationId xmlns:p14="http://schemas.microsoft.com/office/powerpoint/2010/main" val="60206216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BDB079-2312-4489-4C96-E1B7B6DDD424}"/>
              </a:ext>
            </a:extLst>
          </p:cNvPr>
          <p:cNvSpPr>
            <a:spLocks noGrp="1"/>
          </p:cNvSpPr>
          <p:nvPr>
            <p:ph type="body" sz="quarter" idx="10"/>
          </p:nvPr>
        </p:nvSpPr>
        <p:spPr/>
        <p:txBody>
          <a:bodyPr lIns="0" tIns="0" rIns="0" bIns="0" anchor="t"/>
          <a:lstStyle/>
          <a:p>
            <a:pPr marL="685800" indent="-685800">
              <a:lnSpc>
                <a:spcPct val="150000"/>
              </a:lnSpc>
              <a:spcBef>
                <a:spcPts val="1000"/>
              </a:spcBef>
              <a:buFont typeface="Arial" panose="020B0604020202020204" pitchFamily="34" charset="0"/>
              <a:buChar char="•"/>
            </a:pPr>
            <a:r>
              <a:rPr lang="en-US" dirty="0">
                <a:latin typeface="+mn-lt"/>
              </a:rPr>
              <a:t>CAD systems are unable to be fully evaluated without user interaction</a:t>
            </a:r>
          </a:p>
          <a:p>
            <a:pPr marL="685800" indent="-685800">
              <a:lnSpc>
                <a:spcPct val="150000"/>
              </a:lnSpc>
              <a:spcBef>
                <a:spcPts val="1000"/>
              </a:spcBef>
              <a:buFont typeface="Arial" panose="020B0604020202020204" pitchFamily="34" charset="0"/>
              <a:buChar char="•"/>
            </a:pPr>
            <a:r>
              <a:rPr lang="en-US" dirty="0">
                <a:latin typeface="+mn-lt"/>
              </a:rPr>
              <a:t>Study does not focus on designer preference for single- or multi-user CAD systems</a:t>
            </a:r>
          </a:p>
          <a:p>
            <a:pPr marL="685800" indent="-685800">
              <a:lnSpc>
                <a:spcPct val="150000"/>
              </a:lnSpc>
              <a:spcBef>
                <a:spcPts val="1000"/>
              </a:spcBef>
              <a:buFont typeface="Arial" panose="020B0604020202020204" pitchFamily="34" charset="0"/>
              <a:buChar char="•"/>
            </a:pPr>
            <a:r>
              <a:rPr lang="en-US" dirty="0">
                <a:latin typeface="+mn-lt"/>
              </a:rPr>
              <a:t>Study does not include how users interact within the different architectures</a:t>
            </a:r>
          </a:p>
          <a:p>
            <a:pPr marL="685800" indent="-685800">
              <a:lnSpc>
                <a:spcPct val="150000"/>
              </a:lnSpc>
              <a:spcBef>
                <a:spcPts val="1000"/>
              </a:spcBef>
              <a:buFont typeface="Arial" panose="020B0604020202020204" pitchFamily="34" charset="0"/>
              <a:buChar char="•"/>
            </a:pPr>
            <a:r>
              <a:rPr lang="en-US" dirty="0">
                <a:latin typeface="+mn-lt"/>
                <a:ea typeface="Roboto Light"/>
                <a:cs typeface="Arial"/>
              </a:rPr>
              <a:t>A limited number of CAD systems were evaluated</a:t>
            </a:r>
            <a:endParaRPr lang="en-US" dirty="0">
              <a:latin typeface="+mn-lt"/>
            </a:endParaRPr>
          </a:p>
          <a:p>
            <a:pPr marL="685800" indent="-685800">
              <a:lnSpc>
                <a:spcPct val="150000"/>
              </a:lnSpc>
              <a:spcBef>
                <a:spcPts val="1000"/>
              </a:spcBef>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D9640CFE-00BA-AEC7-45BB-E1F57AB98145}"/>
              </a:ext>
            </a:extLst>
          </p:cNvPr>
          <p:cNvSpPr>
            <a:spLocks noGrp="1"/>
          </p:cNvSpPr>
          <p:nvPr>
            <p:ph type="body" sz="quarter" idx="11"/>
          </p:nvPr>
        </p:nvSpPr>
        <p:spPr/>
        <p:txBody>
          <a:bodyPr/>
          <a:lstStyle/>
          <a:p>
            <a:r>
              <a:rPr lang="en-US" dirty="0"/>
              <a:t>Limitations</a:t>
            </a:r>
          </a:p>
        </p:txBody>
      </p:sp>
    </p:spTree>
    <p:extLst>
      <p:ext uri="{BB962C8B-B14F-4D97-AF65-F5344CB8AC3E}">
        <p14:creationId xmlns:p14="http://schemas.microsoft.com/office/powerpoint/2010/main" val="376113567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E35C37-BB09-A66A-70DC-E6987C1C7960}"/>
              </a:ext>
            </a:extLst>
          </p:cNvPr>
          <p:cNvSpPr>
            <a:spLocks noGrp="1"/>
          </p:cNvSpPr>
          <p:nvPr>
            <p:ph type="body" sz="quarter" idx="10"/>
          </p:nvPr>
        </p:nvSpPr>
        <p:spPr/>
        <p:txBody>
          <a:bodyPr lIns="0" tIns="0" rIns="0" bIns="0" anchor="t"/>
          <a:lstStyle/>
          <a:p>
            <a:pPr marL="685800" indent="-685800">
              <a:lnSpc>
                <a:spcPct val="150000"/>
              </a:lnSpc>
              <a:spcBef>
                <a:spcPts val="1000"/>
              </a:spcBef>
              <a:buFont typeface="Arial" panose="020B0604020202020204" pitchFamily="34" charset="0"/>
              <a:buChar char="•"/>
            </a:pPr>
            <a:r>
              <a:rPr lang="en-US" dirty="0">
                <a:latin typeface="+mn-lt"/>
              </a:rPr>
              <a:t>MUCAD capabilities can foster collaboration</a:t>
            </a:r>
            <a:endParaRPr lang="en-US" dirty="0"/>
          </a:p>
          <a:p>
            <a:pPr marL="685800" indent="-685800">
              <a:lnSpc>
                <a:spcPct val="150000"/>
              </a:lnSpc>
              <a:spcBef>
                <a:spcPts val="1000"/>
              </a:spcBef>
              <a:buFont typeface="Arial" panose="020B0604020202020204" pitchFamily="34" charset="0"/>
              <a:buChar char="•"/>
            </a:pPr>
            <a:r>
              <a:rPr lang="en-US" dirty="0">
                <a:latin typeface="+mn-lt"/>
              </a:rPr>
              <a:t>There is room for improvement within CAD systems in all architectures to improve collaboration</a:t>
            </a:r>
          </a:p>
          <a:p>
            <a:pPr marL="685800" indent="-685800">
              <a:lnSpc>
                <a:spcPct val="150000"/>
              </a:lnSpc>
              <a:spcBef>
                <a:spcPts val="1000"/>
              </a:spcBef>
              <a:buFont typeface="Arial" panose="020B0604020202020204" pitchFamily="34" charset="0"/>
              <a:buChar char="•"/>
            </a:pPr>
            <a:r>
              <a:rPr lang="en-US" dirty="0">
                <a:latin typeface="+mn-lt"/>
              </a:rPr>
              <a:t>Traditional CAD systems struggled against the collaborative requirements</a:t>
            </a:r>
          </a:p>
          <a:p>
            <a:pPr marL="685800" indent="-685800">
              <a:lnSpc>
                <a:spcPct val="150000"/>
              </a:lnSpc>
              <a:spcBef>
                <a:spcPts val="1000"/>
              </a:spcBef>
              <a:buFont typeface="Arial" panose="020B0604020202020204" pitchFamily="34" charset="0"/>
              <a:buChar char="•"/>
            </a:pPr>
            <a:r>
              <a:rPr lang="en-US" dirty="0">
                <a:latin typeface="+mn-lt"/>
              </a:rPr>
              <a:t>Cloud-enabled and cloud-native CAD systems performed better against the requirements, but no CAD system was able to fully meet all requirements</a:t>
            </a:r>
          </a:p>
          <a:p>
            <a:pPr marL="685800" indent="-685800">
              <a:lnSpc>
                <a:spcPct val="150000"/>
              </a:lnSpc>
              <a:spcBef>
                <a:spcPts val="1000"/>
              </a:spcBef>
              <a:buFont typeface="Arial" panose="020B0604020202020204" pitchFamily="34" charset="0"/>
              <a:buChar char="•"/>
            </a:pPr>
            <a:endParaRPr lang="en-US" dirty="0"/>
          </a:p>
          <a:p>
            <a:pPr marL="685800" indent="-685800">
              <a:lnSpc>
                <a:spcPct val="150000"/>
              </a:lnSpc>
              <a:spcBef>
                <a:spcPts val="1000"/>
              </a:spcBef>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906D6835-27E0-2EA2-5852-12896DC4BBCB}"/>
              </a:ext>
            </a:extLst>
          </p:cNvPr>
          <p:cNvSpPr>
            <a:spLocks noGrp="1"/>
          </p:cNvSpPr>
          <p:nvPr>
            <p:ph type="body" sz="quarter" idx="11"/>
          </p:nvPr>
        </p:nvSpPr>
        <p:spPr/>
        <p:txBody>
          <a:bodyPr/>
          <a:lstStyle/>
          <a:p>
            <a:r>
              <a:rPr lang="en-US" dirty="0"/>
              <a:t>Key Insights</a:t>
            </a:r>
          </a:p>
        </p:txBody>
      </p:sp>
    </p:spTree>
    <p:extLst>
      <p:ext uri="{BB962C8B-B14F-4D97-AF65-F5344CB8AC3E}">
        <p14:creationId xmlns:p14="http://schemas.microsoft.com/office/powerpoint/2010/main" val="219013547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C35B5-E640-8765-60DB-CB45FF8DC4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237F1D-9284-F9BE-8EC6-7456E3CFA5AF}"/>
              </a:ext>
            </a:extLst>
          </p:cNvPr>
          <p:cNvSpPr>
            <a:spLocks noGrp="1"/>
          </p:cNvSpPr>
          <p:nvPr>
            <p:ph type="body" sz="quarter" idx="10"/>
          </p:nvPr>
        </p:nvSpPr>
        <p:spPr>
          <a:xfrm>
            <a:off x="1981200" y="2479920"/>
            <a:ext cx="20442382" cy="10004425"/>
          </a:xfrm>
        </p:spPr>
        <p:txBody>
          <a:bodyPr lIns="0" tIns="0" rIns="0" bIns="0" anchor="ctr"/>
          <a:lstStyle/>
          <a:p>
            <a:pPr indent="457200">
              <a:spcBef>
                <a:spcPts val="2000"/>
              </a:spcBef>
            </a:pPr>
            <a:r>
              <a:rPr lang="en-US" sz="4000" dirty="0">
                <a:latin typeface="Arial"/>
                <a:ea typeface="Roboto Light"/>
                <a:cs typeface="Arial"/>
              </a:rPr>
              <a:t>This work was supported by Clemson University’s Virtual Prototyping of Autonomy Enabled Ground Systems (VIPR-GS) under Cooperative Agreement W56HZV-21-2-0001 with the US Army DEVCOM Ground Vehicle Systems Center (GVSC).</a:t>
            </a:r>
          </a:p>
          <a:p>
            <a:pPr indent="457200">
              <a:spcBef>
                <a:spcPts val="2000"/>
              </a:spcBef>
            </a:pPr>
            <a:endParaRPr lang="en-US" sz="4000" dirty="0">
              <a:solidFill>
                <a:srgbClr val="FF0000"/>
              </a:solidFill>
              <a:latin typeface="Arial"/>
              <a:ea typeface="Roboto Light"/>
              <a:cs typeface="Arial"/>
            </a:endParaRPr>
          </a:p>
          <a:p>
            <a:pPr indent="457200">
              <a:spcBef>
                <a:spcPts val="2000"/>
              </a:spcBef>
            </a:pPr>
            <a:r>
              <a:rPr lang="en-US" sz="4000" b="1" dirty="0">
                <a:solidFill>
                  <a:schemeClr val="tx1"/>
                </a:solidFill>
                <a:latin typeface="Arial"/>
                <a:ea typeface="Roboto Light"/>
                <a:cs typeface="Arial"/>
              </a:rPr>
              <a:t>Disclaimer: </a:t>
            </a:r>
            <a:r>
              <a:rPr lang="en-US" sz="4000" dirty="0">
                <a:latin typeface="Arial"/>
                <a:ea typeface="Roboto Light"/>
                <a:cs typeface="Arial"/>
              </a:rPr>
              <a:t>Reference herein to any specific commercial company, product, process, or service by trade name, trademark, manufacturer, or otherwise, does not necessarily constitute or imply its endorsement, recommendation, or favoring by the United States Government or the Department of the Army (DoA). The opinions of the authors expressed herein do not necessarily state or reflect those of the United States Government or the DoA and shall not be used for advertising or product endorsement purposes.</a:t>
            </a:r>
          </a:p>
        </p:txBody>
      </p:sp>
      <p:sp>
        <p:nvSpPr>
          <p:cNvPr id="3" name="Text Placeholder 2">
            <a:extLst>
              <a:ext uri="{FF2B5EF4-FFF2-40B4-BE49-F238E27FC236}">
                <a16:creationId xmlns:a16="http://schemas.microsoft.com/office/drawing/2014/main" id="{591A6782-123B-975B-11DA-1675DA16958C}"/>
              </a:ext>
            </a:extLst>
          </p:cNvPr>
          <p:cNvSpPr>
            <a:spLocks noGrp="1"/>
          </p:cNvSpPr>
          <p:nvPr>
            <p:ph type="body" sz="quarter" idx="11"/>
          </p:nvPr>
        </p:nvSpPr>
        <p:spPr/>
        <p:txBody>
          <a:bodyPr lIns="0" tIns="45720" rIns="91440" bIns="45720" anchor="t"/>
          <a:lstStyle/>
          <a:p>
            <a:r>
              <a:rPr lang="en-US">
                <a:latin typeface="Arial"/>
                <a:ea typeface="Roboto"/>
                <a:cs typeface="Arial"/>
              </a:rPr>
              <a:t>Acknowledgements</a:t>
            </a:r>
            <a:endParaRPr lang="en-US"/>
          </a:p>
        </p:txBody>
      </p:sp>
    </p:spTree>
    <p:extLst>
      <p:ext uri="{BB962C8B-B14F-4D97-AF65-F5344CB8AC3E}">
        <p14:creationId xmlns:p14="http://schemas.microsoft.com/office/powerpoint/2010/main" val="159629816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4BF3F1-4E8E-024D-1B07-B37409314DA8}"/>
              </a:ext>
            </a:extLst>
          </p:cNvPr>
          <p:cNvSpPr>
            <a:spLocks noGrp="1"/>
          </p:cNvSpPr>
          <p:nvPr>
            <p:ph type="body" sz="quarter" idx="10"/>
          </p:nvPr>
        </p:nvSpPr>
        <p:spPr>
          <a:xfrm>
            <a:off x="3070995" y="1848146"/>
            <a:ext cx="18242009" cy="7762019"/>
          </a:xfrm>
        </p:spPr>
        <p:txBody>
          <a:bodyPr anchor="ctr"/>
          <a:lstStyle/>
          <a:p>
            <a:pPr algn="ctr"/>
            <a:r>
              <a:rPr lang="en-US" sz="6600" b="1" dirty="0">
                <a:solidFill>
                  <a:srgbClr val="7CB571"/>
                </a:solidFill>
                <a:latin typeface="Helvetica Neue"/>
                <a:ea typeface="Verdana" panose="020B0604030504040204" pitchFamily="34" charset="0"/>
              </a:rPr>
              <a:t>“Asynchronous collaboration is an inevitable part of the global workforce. However, there is a gap in asynchronous collaborative research and solutions that integrates diverse groups engaged in a shared objective.”</a:t>
            </a:r>
            <a:r>
              <a:rPr lang="en-US" sz="6600" b="1" baseline="30000" dirty="0">
                <a:solidFill>
                  <a:srgbClr val="7CB571"/>
                </a:solidFill>
                <a:latin typeface="Helvetica Neue"/>
                <a:ea typeface="Verdana" panose="020B0604030504040204" pitchFamily="34" charset="0"/>
              </a:rPr>
              <a:t>1</a:t>
            </a:r>
            <a:endParaRPr lang="en-US" sz="6600" b="1" dirty="0">
              <a:solidFill>
                <a:srgbClr val="7CB571"/>
              </a:solidFill>
              <a:latin typeface="Helvetica Neue"/>
              <a:ea typeface="Verdana" panose="020B0604030504040204" pitchFamily="34" charset="0"/>
            </a:endParaRPr>
          </a:p>
        </p:txBody>
      </p:sp>
      <p:sp>
        <p:nvSpPr>
          <p:cNvPr id="4" name="TextBox 3">
            <a:extLst>
              <a:ext uri="{FF2B5EF4-FFF2-40B4-BE49-F238E27FC236}">
                <a16:creationId xmlns:a16="http://schemas.microsoft.com/office/drawing/2014/main" id="{AA680AD5-D24A-1EC5-E373-B714A4B632B2}"/>
              </a:ext>
            </a:extLst>
          </p:cNvPr>
          <p:cNvSpPr txBox="1"/>
          <p:nvPr/>
        </p:nvSpPr>
        <p:spPr>
          <a:xfrm>
            <a:off x="3478306" y="9497639"/>
            <a:ext cx="17911482"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dirty="0"/>
              <a:t>Maj. </a:t>
            </a:r>
            <a:r>
              <a:rPr lang="en-US" dirty="0" err="1"/>
              <a:t>Domoniqué</a:t>
            </a:r>
            <a:r>
              <a:rPr lang="en-US" dirty="0"/>
              <a:t> Hittner, ASA(ALT)</a:t>
            </a:r>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5" name="TextBox 4">
            <a:extLst>
              <a:ext uri="{FF2B5EF4-FFF2-40B4-BE49-F238E27FC236}">
                <a16:creationId xmlns:a16="http://schemas.microsoft.com/office/drawing/2014/main" id="{0DFAAEA3-E487-7F80-D539-F2380812D469}"/>
              </a:ext>
            </a:extLst>
          </p:cNvPr>
          <p:cNvSpPr txBox="1"/>
          <p:nvPr/>
        </p:nvSpPr>
        <p:spPr>
          <a:xfrm>
            <a:off x="0" y="11452355"/>
            <a:ext cx="16190260" cy="830997"/>
          </a:xfrm>
          <a:prstGeom prst="rect">
            <a:avLst/>
          </a:prstGeom>
          <a:noFill/>
        </p:spPr>
        <p:txBody>
          <a:bodyPr wrap="square" rtlCol="0">
            <a:spAutoFit/>
          </a:bodyPr>
          <a:lstStyle/>
          <a:p>
            <a:pPr algn="l"/>
            <a:r>
              <a:rPr lang="en-US" sz="2400" baseline="30000" dirty="0">
                <a:solidFill>
                  <a:schemeClr val="tx1"/>
                </a:solidFill>
              </a:rPr>
              <a:t>1</a:t>
            </a:r>
            <a:r>
              <a:rPr lang="en-US" sz="2400" dirty="0">
                <a:solidFill>
                  <a:schemeClr val="tx1"/>
                </a:solidFill>
              </a:rPr>
              <a:t>D. Hittner. “The Design and Development of a Defense Acquisition Workforce Virtual Environments for Asynchronous Collaboration (VEAC).” Twentieth Annual Acquisition Research Symposium. 2023</a:t>
            </a:r>
          </a:p>
        </p:txBody>
      </p:sp>
    </p:spTree>
    <p:extLst>
      <p:ext uri="{BB962C8B-B14F-4D97-AF65-F5344CB8AC3E}">
        <p14:creationId xmlns:p14="http://schemas.microsoft.com/office/powerpoint/2010/main" val="158344800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1A1E97-29C5-D56D-1CA4-B2D0487A1D99}"/>
              </a:ext>
            </a:extLst>
          </p:cNvPr>
          <p:cNvSpPr>
            <a:spLocks noGrp="1"/>
          </p:cNvSpPr>
          <p:nvPr>
            <p:ph type="body" sz="quarter" idx="10"/>
          </p:nvPr>
        </p:nvSpPr>
        <p:spPr>
          <a:xfrm>
            <a:off x="1981201" y="2479920"/>
            <a:ext cx="10210800" cy="10004425"/>
          </a:xfrm>
        </p:spPr>
        <p:txBody>
          <a:bodyPr lIns="0" tIns="0" rIns="0" bIns="0" anchor="t"/>
          <a:lstStyle/>
          <a:p>
            <a:pPr marL="685800" indent="-685800">
              <a:spcBef>
                <a:spcPts val="1000"/>
              </a:spcBef>
              <a:buFont typeface="Arial" panose="020B0604020202020204" pitchFamily="34" charset="0"/>
              <a:buChar char="•"/>
            </a:pPr>
            <a:r>
              <a:rPr lang="en-US" sz="4400" dirty="0">
                <a:latin typeface="+mn-lt"/>
              </a:rPr>
              <a:t>Globally dispersed teams introduce challenges with collaboration</a:t>
            </a:r>
            <a:r>
              <a:rPr lang="en-US" sz="4400" baseline="30000" dirty="0">
                <a:solidFill>
                  <a:schemeClr val="tx1"/>
                </a:solidFill>
                <a:latin typeface="+mn-lt"/>
              </a:rPr>
              <a:t>2</a:t>
            </a:r>
            <a:endParaRPr lang="en-US" sz="4400" dirty="0">
              <a:solidFill>
                <a:schemeClr val="tx1"/>
              </a:solidFill>
              <a:latin typeface="+mn-lt"/>
            </a:endParaRPr>
          </a:p>
          <a:p>
            <a:pPr marL="1381125" lvl="4" indent="-690245">
              <a:spcBef>
                <a:spcPts val="1000"/>
              </a:spcBef>
              <a:buSzPct val="75000"/>
              <a:buFont typeface="Courier New" panose="02070309020205020404" pitchFamily="49" charset="0"/>
              <a:buChar char="o"/>
            </a:pPr>
            <a:r>
              <a:rPr lang="en-US" sz="4400" dirty="0">
                <a:latin typeface="+mn-lt"/>
                <a:ea typeface="Roboto Light"/>
                <a:cs typeface="Arial"/>
              </a:rPr>
              <a:t>Sharing</a:t>
            </a:r>
            <a:endParaRPr lang="en-US" sz="4400" dirty="0">
              <a:latin typeface="+mn-lt"/>
            </a:endParaRPr>
          </a:p>
          <a:p>
            <a:pPr marL="1381125" lvl="4" indent="-690245">
              <a:spcBef>
                <a:spcPts val="1000"/>
              </a:spcBef>
              <a:buSzPct val="75000"/>
              <a:buFont typeface="Courier New" panose="02070309020205020404" pitchFamily="49" charset="0"/>
              <a:buChar char="o"/>
            </a:pPr>
            <a:r>
              <a:rPr lang="en-US" sz="4400" dirty="0">
                <a:latin typeface="+mn-lt"/>
                <a:ea typeface="Roboto Light"/>
                <a:cs typeface="Arial"/>
              </a:rPr>
              <a:t>Security</a:t>
            </a:r>
            <a:endParaRPr lang="en-US" sz="4400" dirty="0">
              <a:latin typeface="+mn-lt"/>
            </a:endParaRPr>
          </a:p>
          <a:p>
            <a:pPr marL="1381125" lvl="4" indent="-690245">
              <a:spcBef>
                <a:spcPts val="1000"/>
              </a:spcBef>
              <a:buSzPct val="75000"/>
              <a:buFont typeface="Courier New" panose="02070309020205020404" pitchFamily="49" charset="0"/>
              <a:buChar char="o"/>
            </a:pPr>
            <a:r>
              <a:rPr lang="en-US" sz="4400" dirty="0">
                <a:latin typeface="+mn-lt"/>
                <a:ea typeface="Roboto Light"/>
                <a:cs typeface="Arial"/>
              </a:rPr>
              <a:t>Versioning</a:t>
            </a:r>
            <a:endParaRPr lang="en-US" sz="4400" dirty="0">
              <a:latin typeface="+mn-lt"/>
            </a:endParaRPr>
          </a:p>
          <a:p>
            <a:pPr marL="1381125" lvl="4" indent="-690563">
              <a:spcBef>
                <a:spcPts val="1000"/>
              </a:spcBef>
              <a:buSzPct val="75000"/>
              <a:buFont typeface="Courier New" panose="02070309020205020404" pitchFamily="49" charset="0"/>
              <a:buChar char="o"/>
            </a:pPr>
            <a:r>
              <a:rPr lang="en-US" sz="4400" dirty="0">
                <a:latin typeface="+mn-lt"/>
              </a:rPr>
              <a:t>License management</a:t>
            </a:r>
          </a:p>
          <a:p>
            <a:pPr marL="1381125" lvl="4" indent="-690563">
              <a:spcBef>
                <a:spcPts val="1000"/>
              </a:spcBef>
              <a:buSzPct val="75000"/>
              <a:buFont typeface="Courier New" panose="02070309020205020404" pitchFamily="49" charset="0"/>
              <a:buChar char="o"/>
            </a:pPr>
            <a:r>
              <a:rPr lang="en-US" sz="4400" dirty="0">
                <a:latin typeface="+mn-lt"/>
              </a:rPr>
              <a:t>Reviewing designs</a:t>
            </a:r>
          </a:p>
          <a:p>
            <a:pPr marL="685800" indent="-685800">
              <a:spcBef>
                <a:spcPts val="1000"/>
              </a:spcBef>
              <a:buFont typeface="Arial" panose="020B0604020202020204" pitchFamily="34" charset="0"/>
              <a:buChar char="•"/>
            </a:pPr>
            <a:r>
              <a:rPr lang="en-US" sz="4400" dirty="0">
                <a:latin typeface="+mn-lt"/>
              </a:rPr>
              <a:t>Cloud tools can be used to collaborate concurrently</a:t>
            </a:r>
          </a:p>
          <a:p>
            <a:pPr marL="685800" indent="-685800">
              <a:spcBef>
                <a:spcPts val="1000"/>
              </a:spcBef>
              <a:buFont typeface="Arial" panose="020B0604020202020204" pitchFamily="34" charset="0"/>
              <a:buChar char="•"/>
            </a:pPr>
            <a:r>
              <a:rPr lang="en-US" sz="4400" dirty="0">
                <a:latin typeface="+mn-lt"/>
              </a:rPr>
              <a:t>Cloud CAD systems are relatively new, and don’t solve every challenge</a:t>
            </a:r>
          </a:p>
          <a:p>
            <a:pPr marL="685800" indent="-685800">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65DF8F7C-49D0-E769-111E-5E22FD0474BA}"/>
              </a:ext>
            </a:extLst>
          </p:cNvPr>
          <p:cNvSpPr>
            <a:spLocks noGrp="1"/>
          </p:cNvSpPr>
          <p:nvPr>
            <p:ph type="body" sz="quarter" idx="11"/>
          </p:nvPr>
        </p:nvSpPr>
        <p:spPr/>
        <p:txBody>
          <a:bodyPr anchor="ctr"/>
          <a:lstStyle/>
          <a:p>
            <a:r>
              <a:rPr lang="en-US" sz="6600" dirty="0">
                <a:latin typeface="Helvetica Neue"/>
              </a:rPr>
              <a:t>Background</a:t>
            </a:r>
          </a:p>
        </p:txBody>
      </p:sp>
      <p:sp>
        <p:nvSpPr>
          <p:cNvPr id="5" name="TextBox 4">
            <a:extLst>
              <a:ext uri="{FF2B5EF4-FFF2-40B4-BE49-F238E27FC236}">
                <a16:creationId xmlns:a16="http://schemas.microsoft.com/office/drawing/2014/main" id="{B0BB4FC7-9D88-922D-BC8D-80603BD44E15}"/>
              </a:ext>
            </a:extLst>
          </p:cNvPr>
          <p:cNvSpPr txBox="1"/>
          <p:nvPr/>
        </p:nvSpPr>
        <p:spPr>
          <a:xfrm>
            <a:off x="0" y="11399877"/>
            <a:ext cx="18688179" cy="830997"/>
          </a:xfrm>
          <a:prstGeom prst="rect">
            <a:avLst/>
          </a:prstGeom>
          <a:noFill/>
        </p:spPr>
        <p:txBody>
          <a:bodyPr wrap="square" rtlCol="0">
            <a:spAutoFit/>
          </a:bodyPr>
          <a:lstStyle/>
          <a:p>
            <a:pPr algn="l"/>
            <a:r>
              <a:rPr lang="en-US" sz="2400" baseline="30000" dirty="0">
                <a:solidFill>
                  <a:schemeClr val="tx1"/>
                </a:solidFill>
              </a:rPr>
              <a:t>2</a:t>
            </a:r>
            <a:r>
              <a:rPr lang="en-US" sz="2400" dirty="0">
                <a:solidFill>
                  <a:schemeClr val="tx1"/>
                </a:solidFill>
              </a:rPr>
              <a:t>E. Petty, N. Edmonds, G. Mocko, and E. Patterson. “Collaborative CAD in Support of Engineering Design Reviews.” International Design Engineering Technical Conferences &amp; Computers and Information in Engineering Conference (IDETC-CIE). 2024</a:t>
            </a:r>
          </a:p>
        </p:txBody>
      </p:sp>
      <p:pic>
        <p:nvPicPr>
          <p:cNvPr id="6" name="Content Placeholder 5">
            <a:extLst>
              <a:ext uri="{FF2B5EF4-FFF2-40B4-BE49-F238E27FC236}">
                <a16:creationId xmlns:a16="http://schemas.microsoft.com/office/drawing/2014/main" id="{D1563839-6EEB-B144-A42E-A7A75E37880F}"/>
              </a:ext>
            </a:extLst>
          </p:cNvPr>
          <p:cNvPicPr>
            <a:picLocks noChangeAspect="1"/>
          </p:cNvPicPr>
          <p:nvPr/>
        </p:nvPicPr>
        <p:blipFill>
          <a:blip r:embed="rId3"/>
          <a:stretch>
            <a:fillRect/>
          </a:stretch>
        </p:blipFill>
        <p:spPr>
          <a:xfrm>
            <a:off x="13484891" y="2096086"/>
            <a:ext cx="8917908" cy="7062585"/>
          </a:xfrm>
          <a:prstGeom prst="rect">
            <a:avLst/>
          </a:prstGeom>
        </p:spPr>
      </p:pic>
    </p:spTree>
    <p:extLst>
      <p:ext uri="{BB962C8B-B14F-4D97-AF65-F5344CB8AC3E}">
        <p14:creationId xmlns:p14="http://schemas.microsoft.com/office/powerpoint/2010/main" val="77268582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Diagram 30">
            <a:extLst>
              <a:ext uri="{FF2B5EF4-FFF2-40B4-BE49-F238E27FC236}">
                <a16:creationId xmlns:a16="http://schemas.microsoft.com/office/drawing/2014/main" id="{23DAF249-E807-DEA7-107F-355D5A56AB63}"/>
              </a:ext>
            </a:extLst>
          </p:cNvPr>
          <p:cNvGraphicFramePr/>
          <p:nvPr>
            <p:extLst>
              <p:ext uri="{D42A27DB-BD31-4B8C-83A1-F6EECF244321}">
                <p14:modId xmlns:p14="http://schemas.microsoft.com/office/powerpoint/2010/main" val="454906506"/>
              </p:ext>
            </p:extLst>
          </p:nvPr>
        </p:nvGraphicFramePr>
        <p:xfrm>
          <a:off x="2174892" y="4706019"/>
          <a:ext cx="20034216" cy="11800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3BD4A81E-FFC3-7FA6-532C-3E0941058E6B}"/>
              </a:ext>
            </a:extLst>
          </p:cNvPr>
          <p:cNvSpPr>
            <a:spLocks noGrp="1"/>
          </p:cNvSpPr>
          <p:nvPr>
            <p:ph type="body" sz="quarter" idx="11"/>
          </p:nvPr>
        </p:nvSpPr>
        <p:spPr/>
        <p:txBody>
          <a:bodyPr anchor="ctr"/>
          <a:lstStyle/>
          <a:p>
            <a:r>
              <a:rPr lang="en-US" sz="6600" dirty="0">
                <a:latin typeface="Helvetica Neue"/>
              </a:rPr>
              <a:t>Overview of CAD Architectures</a:t>
            </a:r>
          </a:p>
        </p:txBody>
      </p:sp>
      <p:grpSp>
        <p:nvGrpSpPr>
          <p:cNvPr id="4" name="Group 3">
            <a:extLst>
              <a:ext uri="{FF2B5EF4-FFF2-40B4-BE49-F238E27FC236}">
                <a16:creationId xmlns:a16="http://schemas.microsoft.com/office/drawing/2014/main" id="{79557903-672C-125A-C052-772CD14FBFE8}"/>
              </a:ext>
            </a:extLst>
          </p:cNvPr>
          <p:cNvGrpSpPr/>
          <p:nvPr/>
        </p:nvGrpSpPr>
        <p:grpSpPr>
          <a:xfrm>
            <a:off x="3426775" y="5458581"/>
            <a:ext cx="3657688" cy="1984000"/>
            <a:chOff x="708580" y="4498809"/>
            <a:chExt cx="1753386" cy="916757"/>
          </a:xfrm>
        </p:grpSpPr>
        <p:pic>
          <p:nvPicPr>
            <p:cNvPr id="5" name="Graphic 4" descr="Computer with solid fill">
              <a:extLst>
                <a:ext uri="{FF2B5EF4-FFF2-40B4-BE49-F238E27FC236}">
                  <a16:creationId xmlns:a16="http://schemas.microsoft.com/office/drawing/2014/main" id="{A634BCDC-B282-1475-E6BA-58576CF6951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8580" y="4501166"/>
              <a:ext cx="914400" cy="914400"/>
            </a:xfrm>
            <a:prstGeom prst="rect">
              <a:avLst/>
            </a:prstGeom>
          </p:spPr>
        </p:pic>
        <p:pic>
          <p:nvPicPr>
            <p:cNvPr id="6" name="Graphic 5" descr="User with solid fill">
              <a:extLst>
                <a:ext uri="{FF2B5EF4-FFF2-40B4-BE49-F238E27FC236}">
                  <a16:creationId xmlns:a16="http://schemas.microsoft.com/office/drawing/2014/main" id="{EADB7515-D0B6-42C7-3AD9-D8D05636A98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47566" y="4498809"/>
              <a:ext cx="914400" cy="914400"/>
            </a:xfrm>
            <a:prstGeom prst="rect">
              <a:avLst/>
            </a:prstGeom>
          </p:spPr>
        </p:pic>
      </p:grpSp>
      <p:grpSp>
        <p:nvGrpSpPr>
          <p:cNvPr id="7" name="Group 6">
            <a:extLst>
              <a:ext uri="{FF2B5EF4-FFF2-40B4-BE49-F238E27FC236}">
                <a16:creationId xmlns:a16="http://schemas.microsoft.com/office/drawing/2014/main" id="{2B4C0044-5CE1-1AE1-FFFE-D3DBF0362C53}"/>
              </a:ext>
            </a:extLst>
          </p:cNvPr>
          <p:cNvGrpSpPr/>
          <p:nvPr/>
        </p:nvGrpSpPr>
        <p:grpSpPr>
          <a:xfrm>
            <a:off x="10323826" y="2967858"/>
            <a:ext cx="3736347" cy="6965446"/>
            <a:chOff x="5181600" y="1818542"/>
            <a:chExt cx="1791093" cy="3218559"/>
          </a:xfrm>
        </p:grpSpPr>
        <p:grpSp>
          <p:nvGrpSpPr>
            <p:cNvPr id="8" name="Group 7">
              <a:extLst>
                <a:ext uri="{FF2B5EF4-FFF2-40B4-BE49-F238E27FC236}">
                  <a16:creationId xmlns:a16="http://schemas.microsoft.com/office/drawing/2014/main" id="{FC99E4A7-7B47-2148-24FE-F15A5FCA7538}"/>
                </a:ext>
              </a:extLst>
            </p:cNvPr>
            <p:cNvGrpSpPr/>
            <p:nvPr/>
          </p:nvGrpSpPr>
          <p:grpSpPr>
            <a:xfrm flipH="1">
              <a:off x="5181600" y="1818542"/>
              <a:ext cx="1753386" cy="916757"/>
              <a:chOff x="708580" y="4498809"/>
              <a:chExt cx="1753386" cy="916757"/>
            </a:xfrm>
          </p:grpSpPr>
          <p:pic>
            <p:nvPicPr>
              <p:cNvPr id="15" name="Graphic 14" descr="Computer with solid fill">
                <a:extLst>
                  <a:ext uri="{FF2B5EF4-FFF2-40B4-BE49-F238E27FC236}">
                    <a16:creationId xmlns:a16="http://schemas.microsoft.com/office/drawing/2014/main" id="{7A5C3746-751D-E761-C550-A8CBF25BABF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8580" y="4501166"/>
                <a:ext cx="914400" cy="914400"/>
              </a:xfrm>
              <a:prstGeom prst="rect">
                <a:avLst/>
              </a:prstGeom>
            </p:spPr>
          </p:pic>
          <p:pic>
            <p:nvPicPr>
              <p:cNvPr id="16" name="Graphic 15" descr="User with solid fill">
                <a:extLst>
                  <a:ext uri="{FF2B5EF4-FFF2-40B4-BE49-F238E27FC236}">
                    <a16:creationId xmlns:a16="http://schemas.microsoft.com/office/drawing/2014/main" id="{EA437553-27C3-D6C4-480A-72881EF38DD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47566" y="4498809"/>
                <a:ext cx="914400" cy="914400"/>
              </a:xfrm>
              <a:prstGeom prst="rect">
                <a:avLst/>
              </a:prstGeom>
            </p:spPr>
          </p:pic>
        </p:grpSp>
        <p:grpSp>
          <p:nvGrpSpPr>
            <p:cNvPr id="9" name="Group 8">
              <a:extLst>
                <a:ext uri="{FF2B5EF4-FFF2-40B4-BE49-F238E27FC236}">
                  <a16:creationId xmlns:a16="http://schemas.microsoft.com/office/drawing/2014/main" id="{90168222-9F10-1A11-2A87-D6C4B6D47487}"/>
                </a:ext>
              </a:extLst>
            </p:cNvPr>
            <p:cNvGrpSpPr/>
            <p:nvPr/>
          </p:nvGrpSpPr>
          <p:grpSpPr>
            <a:xfrm>
              <a:off x="5219307" y="4120344"/>
              <a:ext cx="1753386" cy="916757"/>
              <a:chOff x="708580" y="4498809"/>
              <a:chExt cx="1753386" cy="916757"/>
            </a:xfrm>
          </p:grpSpPr>
          <p:pic>
            <p:nvPicPr>
              <p:cNvPr id="13" name="Graphic 12" descr="Computer with solid fill">
                <a:extLst>
                  <a:ext uri="{FF2B5EF4-FFF2-40B4-BE49-F238E27FC236}">
                    <a16:creationId xmlns:a16="http://schemas.microsoft.com/office/drawing/2014/main" id="{0F179993-7A87-AD1E-DF68-F2E97421F13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8580" y="4501166"/>
                <a:ext cx="914400" cy="914400"/>
              </a:xfrm>
              <a:prstGeom prst="rect">
                <a:avLst/>
              </a:prstGeom>
            </p:spPr>
          </p:pic>
          <p:pic>
            <p:nvPicPr>
              <p:cNvPr id="14" name="Graphic 13" descr="User with solid fill">
                <a:extLst>
                  <a:ext uri="{FF2B5EF4-FFF2-40B4-BE49-F238E27FC236}">
                    <a16:creationId xmlns:a16="http://schemas.microsoft.com/office/drawing/2014/main" id="{52119536-1D23-5AB7-3323-3D31AB1142B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47566" y="4498809"/>
                <a:ext cx="914400" cy="914400"/>
              </a:xfrm>
              <a:prstGeom prst="rect">
                <a:avLst/>
              </a:prstGeom>
            </p:spPr>
          </p:pic>
        </p:grpSp>
        <p:pic>
          <p:nvPicPr>
            <p:cNvPr id="10" name="Graphic 9" descr="Cloud with solid fill">
              <a:extLst>
                <a:ext uri="{FF2B5EF4-FFF2-40B4-BE49-F238E27FC236}">
                  <a16:creationId xmlns:a16="http://schemas.microsoft.com/office/drawing/2014/main" id="{92A93E90-A55B-6D95-9E54-DE962AF9BC6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638800" y="2971800"/>
              <a:ext cx="914400" cy="914400"/>
            </a:xfrm>
            <a:prstGeom prst="rect">
              <a:avLst/>
            </a:prstGeom>
          </p:spPr>
        </p:pic>
        <p:pic>
          <p:nvPicPr>
            <p:cNvPr id="11" name="Graphic 10" descr="Transfer with solid fill">
              <a:extLst>
                <a:ext uri="{FF2B5EF4-FFF2-40B4-BE49-F238E27FC236}">
                  <a16:creationId xmlns:a16="http://schemas.microsoft.com/office/drawing/2014/main" id="{27527604-7458-EE92-9284-6F8EFE6CC82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7268275">
              <a:off x="5349517" y="3735440"/>
              <a:ext cx="672836" cy="457200"/>
            </a:xfrm>
            <a:prstGeom prst="rect">
              <a:avLst/>
            </a:prstGeom>
          </p:spPr>
        </p:pic>
        <p:pic>
          <p:nvPicPr>
            <p:cNvPr id="12" name="Graphic 11" descr="Transfer with solid fill">
              <a:extLst>
                <a:ext uri="{FF2B5EF4-FFF2-40B4-BE49-F238E27FC236}">
                  <a16:creationId xmlns:a16="http://schemas.microsoft.com/office/drawing/2014/main" id="{5798E061-7A46-EB0A-6AD7-F01E8AEB6C7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7268275">
              <a:off x="6089912" y="2692221"/>
              <a:ext cx="672836" cy="457200"/>
            </a:xfrm>
            <a:prstGeom prst="rect">
              <a:avLst/>
            </a:prstGeom>
          </p:spPr>
        </p:pic>
      </p:grpSp>
      <p:grpSp>
        <p:nvGrpSpPr>
          <p:cNvPr id="17" name="Group 16">
            <a:extLst>
              <a:ext uri="{FF2B5EF4-FFF2-40B4-BE49-F238E27FC236}">
                <a16:creationId xmlns:a16="http://schemas.microsoft.com/office/drawing/2014/main" id="{4089B98B-0BAE-283E-5B73-B19D0F501C0B}"/>
              </a:ext>
            </a:extLst>
          </p:cNvPr>
          <p:cNvGrpSpPr/>
          <p:nvPr/>
        </p:nvGrpSpPr>
        <p:grpSpPr>
          <a:xfrm>
            <a:off x="15108702" y="2857300"/>
            <a:ext cx="8637843" cy="7070903"/>
            <a:chOff x="8051277" y="1769813"/>
            <a:chExt cx="4140723" cy="3267288"/>
          </a:xfrm>
        </p:grpSpPr>
        <p:grpSp>
          <p:nvGrpSpPr>
            <p:cNvPr id="18" name="Group 17">
              <a:extLst>
                <a:ext uri="{FF2B5EF4-FFF2-40B4-BE49-F238E27FC236}">
                  <a16:creationId xmlns:a16="http://schemas.microsoft.com/office/drawing/2014/main" id="{F83D688B-D426-7A93-CAA2-EEA2456B0641}"/>
                </a:ext>
              </a:extLst>
            </p:cNvPr>
            <p:cNvGrpSpPr/>
            <p:nvPr/>
          </p:nvGrpSpPr>
          <p:grpSpPr>
            <a:xfrm flipH="1">
              <a:off x="8968817" y="4120344"/>
              <a:ext cx="1753386" cy="916757"/>
              <a:chOff x="708580" y="4498809"/>
              <a:chExt cx="1753386" cy="916757"/>
            </a:xfrm>
          </p:grpSpPr>
          <p:pic>
            <p:nvPicPr>
              <p:cNvPr id="29" name="Graphic 28" descr="Computer with solid fill">
                <a:extLst>
                  <a:ext uri="{FF2B5EF4-FFF2-40B4-BE49-F238E27FC236}">
                    <a16:creationId xmlns:a16="http://schemas.microsoft.com/office/drawing/2014/main" id="{FEB6ED4E-20AA-797F-12B1-2178137A196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8580" y="4501166"/>
                <a:ext cx="914400" cy="914400"/>
              </a:xfrm>
              <a:prstGeom prst="rect">
                <a:avLst/>
              </a:prstGeom>
            </p:spPr>
          </p:pic>
          <p:pic>
            <p:nvPicPr>
              <p:cNvPr id="30" name="Graphic 29" descr="User with solid fill">
                <a:extLst>
                  <a:ext uri="{FF2B5EF4-FFF2-40B4-BE49-F238E27FC236}">
                    <a16:creationId xmlns:a16="http://schemas.microsoft.com/office/drawing/2014/main" id="{393849BE-7F03-94B4-4C59-AC019E957FF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47566" y="4498809"/>
                <a:ext cx="914400" cy="914400"/>
              </a:xfrm>
              <a:prstGeom prst="rect">
                <a:avLst/>
              </a:prstGeom>
            </p:spPr>
          </p:pic>
        </p:grpSp>
        <p:grpSp>
          <p:nvGrpSpPr>
            <p:cNvPr id="19" name="Group 18">
              <a:extLst>
                <a:ext uri="{FF2B5EF4-FFF2-40B4-BE49-F238E27FC236}">
                  <a16:creationId xmlns:a16="http://schemas.microsoft.com/office/drawing/2014/main" id="{7E899D58-57AB-CE4E-E513-B60EA789044D}"/>
                </a:ext>
              </a:extLst>
            </p:cNvPr>
            <p:cNvGrpSpPr/>
            <p:nvPr/>
          </p:nvGrpSpPr>
          <p:grpSpPr>
            <a:xfrm>
              <a:off x="8051277" y="1769813"/>
              <a:ext cx="1685041" cy="914400"/>
              <a:chOff x="7705627" y="2275742"/>
              <a:chExt cx="1685041" cy="914400"/>
            </a:xfrm>
          </p:grpSpPr>
          <p:pic>
            <p:nvPicPr>
              <p:cNvPr id="27" name="Graphic 26" descr="Tablet with solid fill">
                <a:extLst>
                  <a:ext uri="{FF2B5EF4-FFF2-40B4-BE49-F238E27FC236}">
                    <a16:creationId xmlns:a16="http://schemas.microsoft.com/office/drawing/2014/main" id="{28B05CE1-917D-8211-BDFE-FDE7287D156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476268" y="2275742"/>
                <a:ext cx="914400" cy="914400"/>
              </a:xfrm>
              <a:prstGeom prst="rect">
                <a:avLst/>
              </a:prstGeom>
            </p:spPr>
          </p:pic>
          <p:pic>
            <p:nvPicPr>
              <p:cNvPr id="28" name="Graphic 27" descr="User with solid fill">
                <a:extLst>
                  <a:ext uri="{FF2B5EF4-FFF2-40B4-BE49-F238E27FC236}">
                    <a16:creationId xmlns:a16="http://schemas.microsoft.com/office/drawing/2014/main" id="{2FCD3A14-98EE-4F56-ABDD-3F118A4F4DB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7705627" y="2275742"/>
                <a:ext cx="914400" cy="914400"/>
              </a:xfrm>
              <a:prstGeom prst="rect">
                <a:avLst/>
              </a:prstGeom>
            </p:spPr>
          </p:pic>
        </p:grpSp>
        <p:pic>
          <p:nvPicPr>
            <p:cNvPr id="20" name="Graphic 19" descr="Cloud with solid fill">
              <a:extLst>
                <a:ext uri="{FF2B5EF4-FFF2-40B4-BE49-F238E27FC236}">
                  <a16:creationId xmlns:a16="http://schemas.microsoft.com/office/drawing/2014/main" id="{B1BDEEE5-2612-77B6-BFFC-DFA871BEC5F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426017" y="2971800"/>
              <a:ext cx="914400" cy="914400"/>
            </a:xfrm>
            <a:prstGeom prst="rect">
              <a:avLst/>
            </a:prstGeom>
          </p:spPr>
        </p:pic>
        <p:grpSp>
          <p:nvGrpSpPr>
            <p:cNvPr id="21" name="Group 20">
              <a:extLst>
                <a:ext uri="{FF2B5EF4-FFF2-40B4-BE49-F238E27FC236}">
                  <a16:creationId xmlns:a16="http://schemas.microsoft.com/office/drawing/2014/main" id="{0227836F-B79A-7615-F740-2CD40363ACFB}"/>
                </a:ext>
              </a:extLst>
            </p:cNvPr>
            <p:cNvGrpSpPr/>
            <p:nvPr/>
          </p:nvGrpSpPr>
          <p:grpSpPr>
            <a:xfrm>
              <a:off x="10506959" y="2275742"/>
              <a:ext cx="1685041" cy="914400"/>
              <a:chOff x="10386766" y="2256472"/>
              <a:chExt cx="1685041" cy="914400"/>
            </a:xfrm>
          </p:grpSpPr>
          <p:pic>
            <p:nvPicPr>
              <p:cNvPr id="25" name="Graphic 24" descr="Laptop with solid fill">
                <a:extLst>
                  <a:ext uri="{FF2B5EF4-FFF2-40B4-BE49-F238E27FC236}">
                    <a16:creationId xmlns:a16="http://schemas.microsoft.com/office/drawing/2014/main" id="{657AF37C-9CE4-CA64-A6EB-12176A5D62F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386766" y="2256472"/>
                <a:ext cx="914400" cy="914400"/>
              </a:xfrm>
              <a:prstGeom prst="rect">
                <a:avLst/>
              </a:prstGeom>
            </p:spPr>
          </p:pic>
          <p:pic>
            <p:nvPicPr>
              <p:cNvPr id="26" name="Graphic 25" descr="User with solid fill">
                <a:extLst>
                  <a:ext uri="{FF2B5EF4-FFF2-40B4-BE49-F238E27FC236}">
                    <a16:creationId xmlns:a16="http://schemas.microsoft.com/office/drawing/2014/main" id="{9B923EB4-7792-12D1-79C7-F2E36256F39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11157407" y="2256472"/>
                <a:ext cx="914400" cy="914400"/>
              </a:xfrm>
              <a:prstGeom prst="rect">
                <a:avLst/>
              </a:prstGeom>
            </p:spPr>
          </p:pic>
        </p:grpSp>
        <p:pic>
          <p:nvPicPr>
            <p:cNvPr id="22" name="Graphic 21" descr="Transfer with solid fill">
              <a:extLst>
                <a:ext uri="{FF2B5EF4-FFF2-40B4-BE49-F238E27FC236}">
                  <a16:creationId xmlns:a16="http://schemas.microsoft.com/office/drawing/2014/main" id="{0B5F353B-C488-3AF8-9AE6-EF2E3DFFE6B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4743799">
              <a:off x="9938012" y="3742511"/>
              <a:ext cx="672836" cy="457200"/>
            </a:xfrm>
            <a:prstGeom prst="rect">
              <a:avLst/>
            </a:prstGeom>
          </p:spPr>
        </p:pic>
        <p:pic>
          <p:nvPicPr>
            <p:cNvPr id="23" name="Graphic 22" descr="Transfer with solid fill">
              <a:extLst>
                <a:ext uri="{FF2B5EF4-FFF2-40B4-BE49-F238E27FC236}">
                  <a16:creationId xmlns:a16="http://schemas.microsoft.com/office/drawing/2014/main" id="{EFD0E165-FAE5-E740-B241-4608CD861FD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4743799">
              <a:off x="9119299" y="2666212"/>
              <a:ext cx="796062" cy="457200"/>
            </a:xfrm>
            <a:prstGeom prst="rect">
              <a:avLst/>
            </a:prstGeom>
          </p:spPr>
        </p:pic>
        <p:pic>
          <p:nvPicPr>
            <p:cNvPr id="24" name="Graphic 23" descr="Transfer with solid fill">
              <a:extLst>
                <a:ext uri="{FF2B5EF4-FFF2-40B4-BE49-F238E27FC236}">
                  <a16:creationId xmlns:a16="http://schemas.microsoft.com/office/drawing/2014/main" id="{6F605C17-5975-CE44-1066-14C52A56D71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8991748">
              <a:off x="10069197" y="2941716"/>
              <a:ext cx="542438" cy="457200"/>
            </a:xfrm>
            <a:prstGeom prst="rect">
              <a:avLst/>
            </a:prstGeom>
          </p:spPr>
        </p:pic>
      </p:grpSp>
    </p:spTree>
    <p:extLst>
      <p:ext uri="{BB962C8B-B14F-4D97-AF65-F5344CB8AC3E}">
        <p14:creationId xmlns:p14="http://schemas.microsoft.com/office/powerpoint/2010/main" val="315724941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F4E19-9693-6481-DA46-94335FDFBD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35DA33-BCD7-BBD0-6921-FE300C9E0249}"/>
              </a:ext>
            </a:extLst>
          </p:cNvPr>
          <p:cNvSpPr>
            <a:spLocks noGrp="1"/>
          </p:cNvSpPr>
          <p:nvPr>
            <p:ph type="body" sz="quarter" idx="10"/>
          </p:nvPr>
        </p:nvSpPr>
        <p:spPr>
          <a:xfrm>
            <a:off x="1981201" y="2479920"/>
            <a:ext cx="10210800" cy="10004425"/>
          </a:xfrm>
        </p:spPr>
        <p:txBody>
          <a:bodyPr lIns="0" tIns="0" rIns="0" bIns="0"/>
          <a:lstStyle/>
          <a:p>
            <a:pPr marL="685800" indent="-685800">
              <a:lnSpc>
                <a:spcPct val="150000"/>
              </a:lnSpc>
              <a:spcBef>
                <a:spcPts val="1000"/>
              </a:spcBef>
              <a:buFont typeface="Arial" panose="020B0604020202020204" pitchFamily="34" charset="0"/>
              <a:buChar char="•"/>
            </a:pPr>
            <a:r>
              <a:rPr lang="en-US" sz="4400" b="1" dirty="0">
                <a:latin typeface="+mn-lt"/>
              </a:rPr>
              <a:t>35 requirements</a:t>
            </a:r>
            <a:r>
              <a:rPr lang="en-US" sz="4400" b="1" baseline="30000" dirty="0">
                <a:latin typeface="+mn-lt"/>
              </a:rPr>
              <a:t>3</a:t>
            </a:r>
          </a:p>
          <a:p>
            <a:pPr marL="685800" indent="-685800">
              <a:lnSpc>
                <a:spcPct val="150000"/>
              </a:lnSpc>
              <a:spcBef>
                <a:spcPts val="1000"/>
              </a:spcBef>
              <a:buFont typeface="Arial" panose="020B0604020202020204" pitchFamily="34" charset="0"/>
              <a:buChar char="•"/>
            </a:pPr>
            <a:r>
              <a:rPr lang="en-US" sz="4400" dirty="0">
                <a:latin typeface="+mn-lt"/>
              </a:rPr>
              <a:t>3 CAD systems per architecture</a:t>
            </a:r>
          </a:p>
          <a:p>
            <a:pPr marL="685800" indent="-685800">
              <a:lnSpc>
                <a:spcPct val="150000"/>
              </a:lnSpc>
              <a:spcBef>
                <a:spcPts val="1000"/>
              </a:spcBef>
              <a:buFont typeface="Arial" panose="020B0604020202020204" pitchFamily="34" charset="0"/>
              <a:buChar char="•"/>
            </a:pPr>
            <a:r>
              <a:rPr lang="en-US" sz="4400" dirty="0">
                <a:latin typeface="+mn-lt"/>
              </a:rPr>
              <a:t>CAD systems evaluated qualitatively with a Likert scale</a:t>
            </a:r>
          </a:p>
          <a:p>
            <a:pPr marL="685800" indent="-685800">
              <a:lnSpc>
                <a:spcPct val="150000"/>
              </a:lnSpc>
              <a:spcBef>
                <a:spcPts val="1000"/>
              </a:spcBef>
              <a:buFont typeface="Arial" panose="020B0604020202020204" pitchFamily="34" charset="0"/>
              <a:buChar char="•"/>
            </a:pPr>
            <a:r>
              <a:rPr lang="en-US" sz="4400" dirty="0">
                <a:latin typeface="+mn-lt"/>
              </a:rPr>
              <a:t>Two evaluation methods: user interaction and advertised information</a:t>
            </a:r>
          </a:p>
          <a:p>
            <a:pPr marL="685800" indent="-685800">
              <a:lnSpc>
                <a:spcPct val="150000"/>
              </a:lnSpc>
              <a:spcBef>
                <a:spcPts val="1000"/>
              </a:spcBef>
              <a:buFont typeface="Arial" panose="020B0604020202020204" pitchFamily="34" charset="0"/>
              <a:buChar char="•"/>
            </a:pPr>
            <a:endParaRPr lang="en-US" sz="4400" dirty="0">
              <a:latin typeface="+mn-lt"/>
            </a:endParaRPr>
          </a:p>
        </p:txBody>
      </p:sp>
      <p:sp>
        <p:nvSpPr>
          <p:cNvPr id="3" name="Text Placeholder 2">
            <a:extLst>
              <a:ext uri="{FF2B5EF4-FFF2-40B4-BE49-F238E27FC236}">
                <a16:creationId xmlns:a16="http://schemas.microsoft.com/office/drawing/2014/main" id="{797D413C-9BE7-22E4-DC5B-059FB1BDAA46}"/>
              </a:ext>
            </a:extLst>
          </p:cNvPr>
          <p:cNvSpPr>
            <a:spLocks noGrp="1"/>
          </p:cNvSpPr>
          <p:nvPr>
            <p:ph type="body" sz="quarter" idx="11"/>
          </p:nvPr>
        </p:nvSpPr>
        <p:spPr/>
        <p:txBody>
          <a:bodyPr anchor="ctr"/>
          <a:lstStyle/>
          <a:p>
            <a:r>
              <a:rPr lang="en-US" sz="6600" dirty="0">
                <a:latin typeface="Helvetica Neue"/>
              </a:rPr>
              <a:t>Evaluation Procedure</a:t>
            </a:r>
          </a:p>
        </p:txBody>
      </p:sp>
      <p:sp>
        <p:nvSpPr>
          <p:cNvPr id="5" name="TextBox 4">
            <a:extLst>
              <a:ext uri="{FF2B5EF4-FFF2-40B4-BE49-F238E27FC236}">
                <a16:creationId xmlns:a16="http://schemas.microsoft.com/office/drawing/2014/main" id="{DD27FF03-6C31-98E7-C9F9-AAA87C7D036B}"/>
              </a:ext>
            </a:extLst>
          </p:cNvPr>
          <p:cNvSpPr txBox="1"/>
          <p:nvPr/>
        </p:nvSpPr>
        <p:spPr>
          <a:xfrm>
            <a:off x="0" y="11710537"/>
            <a:ext cx="17280294" cy="461665"/>
          </a:xfrm>
          <a:prstGeom prst="rect">
            <a:avLst/>
          </a:prstGeom>
          <a:noFill/>
        </p:spPr>
        <p:txBody>
          <a:bodyPr wrap="square" rtlCol="0">
            <a:spAutoFit/>
          </a:bodyPr>
          <a:lstStyle/>
          <a:p>
            <a:pPr algn="l"/>
            <a:r>
              <a:rPr lang="en-US" sz="2400" baseline="30000" dirty="0">
                <a:solidFill>
                  <a:schemeClr val="tx1"/>
                </a:solidFill>
              </a:rPr>
              <a:t>3</a:t>
            </a:r>
            <a:r>
              <a:rPr lang="en-US" sz="2400" dirty="0">
                <a:solidFill>
                  <a:schemeClr val="tx1"/>
                </a:solidFill>
              </a:rPr>
              <a:t>E. Petty, “Cloud-Native MUCAD for Design Reviews.” MS Thesis, Clemson University. 2025</a:t>
            </a:r>
          </a:p>
        </p:txBody>
      </p:sp>
      <p:graphicFrame>
        <p:nvGraphicFramePr>
          <p:cNvPr id="9" name="Content Placeholder 6">
            <a:extLst>
              <a:ext uri="{FF2B5EF4-FFF2-40B4-BE49-F238E27FC236}">
                <a16:creationId xmlns:a16="http://schemas.microsoft.com/office/drawing/2014/main" id="{005958E2-C2EE-87E1-3C1B-EE3020B994B8}"/>
              </a:ext>
            </a:extLst>
          </p:cNvPr>
          <p:cNvGraphicFramePr>
            <a:graphicFrameLocks/>
          </p:cNvGraphicFramePr>
          <p:nvPr>
            <p:extLst>
              <p:ext uri="{D42A27DB-BD31-4B8C-83A1-F6EECF244321}">
                <p14:modId xmlns:p14="http://schemas.microsoft.com/office/powerpoint/2010/main" val="3828407879"/>
              </p:ext>
            </p:extLst>
          </p:nvPr>
        </p:nvGraphicFramePr>
        <p:xfrm>
          <a:off x="13931445" y="2587523"/>
          <a:ext cx="8238089" cy="7643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878619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5BF5-EE2D-007A-FA02-A59481D1AA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7BB2C4-0616-F7EE-AE13-DA4E9BA27835}"/>
              </a:ext>
            </a:extLst>
          </p:cNvPr>
          <p:cNvSpPr>
            <a:spLocks noGrp="1"/>
          </p:cNvSpPr>
          <p:nvPr>
            <p:ph type="body" sz="quarter" idx="10"/>
          </p:nvPr>
        </p:nvSpPr>
        <p:spPr>
          <a:xfrm>
            <a:off x="1981201" y="2479920"/>
            <a:ext cx="10210800" cy="10004425"/>
          </a:xfrm>
        </p:spPr>
        <p:txBody>
          <a:bodyPr lIns="0" tIns="0" rIns="0" bIns="0"/>
          <a:lstStyle/>
          <a:p>
            <a:pPr marL="685800" indent="-685800">
              <a:lnSpc>
                <a:spcPct val="150000"/>
              </a:lnSpc>
              <a:spcBef>
                <a:spcPts val="1000"/>
              </a:spcBef>
              <a:buFont typeface="Arial" panose="020B0604020202020204" pitchFamily="34" charset="0"/>
              <a:buChar char="•"/>
            </a:pPr>
            <a:r>
              <a:rPr lang="en-US" sz="4400" dirty="0">
                <a:latin typeface="+mn-lt"/>
              </a:rPr>
              <a:t>35 requirements</a:t>
            </a:r>
            <a:r>
              <a:rPr lang="en-US" sz="4400" baseline="30000" dirty="0">
                <a:latin typeface="+mn-lt"/>
              </a:rPr>
              <a:t>3</a:t>
            </a:r>
          </a:p>
          <a:p>
            <a:pPr marL="685800" indent="-685800">
              <a:lnSpc>
                <a:spcPct val="150000"/>
              </a:lnSpc>
              <a:spcBef>
                <a:spcPts val="1000"/>
              </a:spcBef>
              <a:buFont typeface="Arial" panose="020B0604020202020204" pitchFamily="34" charset="0"/>
              <a:buChar char="•"/>
            </a:pPr>
            <a:r>
              <a:rPr lang="en-US" sz="4400" b="1" dirty="0">
                <a:latin typeface="+mn-lt"/>
              </a:rPr>
              <a:t>3 CAD systems per architecture</a:t>
            </a:r>
          </a:p>
          <a:p>
            <a:pPr marL="685800" indent="-685800">
              <a:lnSpc>
                <a:spcPct val="150000"/>
              </a:lnSpc>
              <a:spcBef>
                <a:spcPts val="1000"/>
              </a:spcBef>
              <a:buFont typeface="Arial" panose="020B0604020202020204" pitchFamily="34" charset="0"/>
              <a:buChar char="•"/>
            </a:pPr>
            <a:r>
              <a:rPr lang="en-US" sz="4400" dirty="0">
                <a:latin typeface="+mn-lt"/>
              </a:rPr>
              <a:t>CAD systems evaluated qualitatively with a Likert scale</a:t>
            </a:r>
          </a:p>
          <a:p>
            <a:pPr marL="685800" indent="-685800">
              <a:lnSpc>
                <a:spcPct val="150000"/>
              </a:lnSpc>
              <a:spcBef>
                <a:spcPts val="1000"/>
              </a:spcBef>
              <a:buFont typeface="Arial" panose="020B0604020202020204" pitchFamily="34" charset="0"/>
              <a:buChar char="•"/>
            </a:pPr>
            <a:r>
              <a:rPr lang="en-US" sz="4400" dirty="0">
                <a:latin typeface="+mn-lt"/>
              </a:rPr>
              <a:t>Two evaluation methods: user interaction and advertised information</a:t>
            </a:r>
          </a:p>
          <a:p>
            <a:pPr marL="685800" indent="-685800">
              <a:lnSpc>
                <a:spcPct val="150000"/>
              </a:lnSpc>
              <a:spcBef>
                <a:spcPts val="1000"/>
              </a:spcBef>
              <a:buFont typeface="Arial" panose="020B0604020202020204" pitchFamily="34" charset="0"/>
              <a:buChar char="•"/>
            </a:pPr>
            <a:endParaRPr lang="en-US" sz="4400" dirty="0">
              <a:latin typeface="+mn-lt"/>
            </a:endParaRPr>
          </a:p>
        </p:txBody>
      </p:sp>
      <p:sp>
        <p:nvSpPr>
          <p:cNvPr id="3" name="Text Placeholder 2">
            <a:extLst>
              <a:ext uri="{FF2B5EF4-FFF2-40B4-BE49-F238E27FC236}">
                <a16:creationId xmlns:a16="http://schemas.microsoft.com/office/drawing/2014/main" id="{AE1CE511-F73C-ECC6-B8EA-F22863550A26}"/>
              </a:ext>
            </a:extLst>
          </p:cNvPr>
          <p:cNvSpPr>
            <a:spLocks noGrp="1"/>
          </p:cNvSpPr>
          <p:nvPr>
            <p:ph type="body" sz="quarter" idx="11"/>
          </p:nvPr>
        </p:nvSpPr>
        <p:spPr/>
        <p:txBody>
          <a:bodyPr anchor="ctr"/>
          <a:lstStyle/>
          <a:p>
            <a:r>
              <a:rPr lang="en-US" sz="6600" dirty="0">
                <a:latin typeface="Helvetica Neue"/>
              </a:rPr>
              <a:t>Evaluation Procedure</a:t>
            </a:r>
          </a:p>
        </p:txBody>
      </p:sp>
      <p:sp>
        <p:nvSpPr>
          <p:cNvPr id="5" name="TextBox 4">
            <a:extLst>
              <a:ext uri="{FF2B5EF4-FFF2-40B4-BE49-F238E27FC236}">
                <a16:creationId xmlns:a16="http://schemas.microsoft.com/office/drawing/2014/main" id="{168CB4D6-29A8-0BB3-603D-C98DE2731A79}"/>
              </a:ext>
            </a:extLst>
          </p:cNvPr>
          <p:cNvSpPr txBox="1"/>
          <p:nvPr/>
        </p:nvSpPr>
        <p:spPr>
          <a:xfrm>
            <a:off x="0" y="11590000"/>
            <a:ext cx="17280294" cy="461665"/>
          </a:xfrm>
          <a:prstGeom prst="rect">
            <a:avLst/>
          </a:prstGeom>
          <a:noFill/>
        </p:spPr>
        <p:txBody>
          <a:bodyPr wrap="square" rtlCol="0">
            <a:spAutoFit/>
          </a:bodyPr>
          <a:lstStyle/>
          <a:p>
            <a:pPr algn="l"/>
            <a:r>
              <a:rPr lang="en-US" sz="2400" baseline="30000" dirty="0">
                <a:solidFill>
                  <a:schemeClr val="tx1"/>
                </a:solidFill>
              </a:rPr>
              <a:t>3</a:t>
            </a:r>
            <a:r>
              <a:rPr lang="en-US" sz="2400" dirty="0">
                <a:solidFill>
                  <a:schemeClr val="tx1"/>
                </a:solidFill>
              </a:rPr>
              <a:t>E. Petty, “Cloud-Native MUCAD for Design Reviews.” MS Thesis, Clemson University. 2025</a:t>
            </a:r>
          </a:p>
        </p:txBody>
      </p:sp>
      <p:graphicFrame>
        <p:nvGraphicFramePr>
          <p:cNvPr id="4" name="Content Placeholder 6">
            <a:extLst>
              <a:ext uri="{FF2B5EF4-FFF2-40B4-BE49-F238E27FC236}">
                <a16:creationId xmlns:a16="http://schemas.microsoft.com/office/drawing/2014/main" id="{B8EA6A00-7917-4B49-726A-793D3617472E}"/>
              </a:ext>
            </a:extLst>
          </p:cNvPr>
          <p:cNvGraphicFramePr>
            <a:graphicFrameLocks/>
          </p:cNvGraphicFramePr>
          <p:nvPr>
            <p:extLst>
              <p:ext uri="{D42A27DB-BD31-4B8C-83A1-F6EECF244321}">
                <p14:modId xmlns:p14="http://schemas.microsoft.com/office/powerpoint/2010/main" val="4232872522"/>
              </p:ext>
            </p:extLst>
          </p:nvPr>
        </p:nvGraphicFramePr>
        <p:xfrm>
          <a:off x="13688850" y="3049188"/>
          <a:ext cx="8387379" cy="758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16636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A07A2-AB25-93B1-CB7C-59BBBE28A2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93FE848-2114-2DF8-8247-1361510BF017}"/>
              </a:ext>
            </a:extLst>
          </p:cNvPr>
          <p:cNvSpPr>
            <a:spLocks noGrp="1"/>
          </p:cNvSpPr>
          <p:nvPr>
            <p:ph type="body" sz="quarter" idx="10"/>
          </p:nvPr>
        </p:nvSpPr>
        <p:spPr>
          <a:xfrm>
            <a:off x="1981201" y="2479920"/>
            <a:ext cx="10210800" cy="10004425"/>
          </a:xfrm>
        </p:spPr>
        <p:txBody>
          <a:bodyPr lIns="0" tIns="0" rIns="0" bIns="0"/>
          <a:lstStyle/>
          <a:p>
            <a:pPr marL="685800" indent="-685800">
              <a:lnSpc>
                <a:spcPct val="150000"/>
              </a:lnSpc>
              <a:spcBef>
                <a:spcPts val="1000"/>
              </a:spcBef>
              <a:buFont typeface="Arial" panose="020B0604020202020204" pitchFamily="34" charset="0"/>
              <a:buChar char="•"/>
            </a:pPr>
            <a:r>
              <a:rPr lang="en-US" sz="4400" dirty="0">
                <a:latin typeface="+mn-lt"/>
              </a:rPr>
              <a:t>35 requirements</a:t>
            </a:r>
            <a:r>
              <a:rPr lang="en-US" sz="4400" baseline="30000" dirty="0">
                <a:latin typeface="+mn-lt"/>
              </a:rPr>
              <a:t>3</a:t>
            </a:r>
          </a:p>
          <a:p>
            <a:pPr marL="685800" indent="-685800">
              <a:lnSpc>
                <a:spcPct val="150000"/>
              </a:lnSpc>
              <a:spcBef>
                <a:spcPts val="1000"/>
              </a:spcBef>
              <a:buFont typeface="Arial" panose="020B0604020202020204" pitchFamily="34" charset="0"/>
              <a:buChar char="•"/>
            </a:pPr>
            <a:r>
              <a:rPr lang="en-US" sz="4400" dirty="0">
                <a:latin typeface="+mn-lt"/>
              </a:rPr>
              <a:t>3 CAD systems per architecture</a:t>
            </a:r>
          </a:p>
          <a:p>
            <a:pPr marL="685800" indent="-685800">
              <a:lnSpc>
                <a:spcPct val="150000"/>
              </a:lnSpc>
              <a:spcBef>
                <a:spcPts val="1000"/>
              </a:spcBef>
              <a:buFont typeface="Arial" panose="020B0604020202020204" pitchFamily="34" charset="0"/>
              <a:buChar char="•"/>
            </a:pPr>
            <a:r>
              <a:rPr lang="en-US" sz="4400" b="1" dirty="0">
                <a:latin typeface="+mn-lt"/>
              </a:rPr>
              <a:t>CAD systems evaluated qualitatively with a Likert scale</a:t>
            </a:r>
          </a:p>
          <a:p>
            <a:pPr marL="685800" indent="-685800">
              <a:lnSpc>
                <a:spcPct val="150000"/>
              </a:lnSpc>
              <a:spcBef>
                <a:spcPts val="1000"/>
              </a:spcBef>
              <a:buFont typeface="Arial" panose="020B0604020202020204" pitchFamily="34" charset="0"/>
              <a:buChar char="•"/>
            </a:pPr>
            <a:r>
              <a:rPr lang="en-US" sz="4400" dirty="0">
                <a:latin typeface="+mn-lt"/>
              </a:rPr>
              <a:t>Two evaluation methods: user interaction and advertised information</a:t>
            </a:r>
          </a:p>
          <a:p>
            <a:pPr marL="685800" indent="-685800">
              <a:lnSpc>
                <a:spcPct val="150000"/>
              </a:lnSpc>
              <a:spcBef>
                <a:spcPts val="1000"/>
              </a:spcBef>
              <a:buFont typeface="Arial" panose="020B0604020202020204" pitchFamily="34" charset="0"/>
              <a:buChar char="•"/>
            </a:pPr>
            <a:endParaRPr lang="en-US" sz="4400" dirty="0">
              <a:latin typeface="+mn-lt"/>
            </a:endParaRPr>
          </a:p>
        </p:txBody>
      </p:sp>
      <p:sp>
        <p:nvSpPr>
          <p:cNvPr id="3" name="Text Placeholder 2">
            <a:extLst>
              <a:ext uri="{FF2B5EF4-FFF2-40B4-BE49-F238E27FC236}">
                <a16:creationId xmlns:a16="http://schemas.microsoft.com/office/drawing/2014/main" id="{F3A410BF-3347-18C9-1CB1-4DBB4AC2EF45}"/>
              </a:ext>
            </a:extLst>
          </p:cNvPr>
          <p:cNvSpPr>
            <a:spLocks noGrp="1"/>
          </p:cNvSpPr>
          <p:nvPr>
            <p:ph type="body" sz="quarter" idx="11"/>
          </p:nvPr>
        </p:nvSpPr>
        <p:spPr/>
        <p:txBody>
          <a:bodyPr anchor="ctr"/>
          <a:lstStyle/>
          <a:p>
            <a:r>
              <a:rPr lang="en-US" sz="6600" dirty="0">
                <a:latin typeface="Helvetica Neue"/>
              </a:rPr>
              <a:t>Evaluation Procedure</a:t>
            </a:r>
          </a:p>
        </p:txBody>
      </p:sp>
      <p:sp>
        <p:nvSpPr>
          <p:cNvPr id="5" name="TextBox 4">
            <a:extLst>
              <a:ext uri="{FF2B5EF4-FFF2-40B4-BE49-F238E27FC236}">
                <a16:creationId xmlns:a16="http://schemas.microsoft.com/office/drawing/2014/main" id="{E27E7F6B-446F-DD13-017B-8783F863642F}"/>
              </a:ext>
            </a:extLst>
          </p:cNvPr>
          <p:cNvSpPr txBox="1"/>
          <p:nvPr/>
        </p:nvSpPr>
        <p:spPr>
          <a:xfrm>
            <a:off x="0" y="11830762"/>
            <a:ext cx="17280294" cy="461665"/>
          </a:xfrm>
          <a:prstGeom prst="rect">
            <a:avLst/>
          </a:prstGeom>
          <a:noFill/>
        </p:spPr>
        <p:txBody>
          <a:bodyPr wrap="square" rtlCol="0">
            <a:spAutoFit/>
          </a:bodyPr>
          <a:lstStyle/>
          <a:p>
            <a:pPr algn="l"/>
            <a:r>
              <a:rPr lang="en-US" sz="2400" baseline="30000" dirty="0">
                <a:solidFill>
                  <a:schemeClr val="tx1"/>
                </a:solidFill>
              </a:rPr>
              <a:t>3</a:t>
            </a:r>
            <a:r>
              <a:rPr lang="en-US" sz="2400" dirty="0">
                <a:solidFill>
                  <a:schemeClr val="tx1"/>
                </a:solidFill>
              </a:rPr>
              <a:t>E. Petty, “Cloud-Native MUCAD for Design Reviews.” MS Thesis, Clemson University. 2025</a:t>
            </a:r>
          </a:p>
        </p:txBody>
      </p:sp>
      <p:graphicFrame>
        <p:nvGraphicFramePr>
          <p:cNvPr id="4" name="Content Placeholder 5">
            <a:extLst>
              <a:ext uri="{FF2B5EF4-FFF2-40B4-BE49-F238E27FC236}">
                <a16:creationId xmlns:a16="http://schemas.microsoft.com/office/drawing/2014/main" id="{CF07BC28-8DED-16DC-EE3B-81C1B8E63BB5}"/>
              </a:ext>
            </a:extLst>
          </p:cNvPr>
          <p:cNvGraphicFramePr>
            <a:graphicFrameLocks/>
          </p:cNvGraphicFramePr>
          <p:nvPr>
            <p:extLst>
              <p:ext uri="{D42A27DB-BD31-4B8C-83A1-F6EECF244321}">
                <p14:modId xmlns:p14="http://schemas.microsoft.com/office/powerpoint/2010/main" val="909969141"/>
              </p:ext>
            </p:extLst>
          </p:nvPr>
        </p:nvGraphicFramePr>
        <p:xfrm>
          <a:off x="13171066" y="2479920"/>
          <a:ext cx="9895412" cy="5397310"/>
        </p:xfrm>
        <a:graphic>
          <a:graphicData uri="http://schemas.openxmlformats.org/drawingml/2006/table">
            <a:tbl>
              <a:tblPr firstRow="1" bandRow="1">
                <a:tableStyleId>{C7B018BB-80A7-4F77-B60F-C8B233D01FF8}</a:tableStyleId>
              </a:tblPr>
              <a:tblGrid>
                <a:gridCol w="4947706">
                  <a:extLst>
                    <a:ext uri="{9D8B030D-6E8A-4147-A177-3AD203B41FA5}">
                      <a16:colId xmlns:a16="http://schemas.microsoft.com/office/drawing/2014/main" val="1409995133"/>
                    </a:ext>
                  </a:extLst>
                </a:gridCol>
                <a:gridCol w="4947706">
                  <a:extLst>
                    <a:ext uri="{9D8B030D-6E8A-4147-A177-3AD203B41FA5}">
                      <a16:colId xmlns:a16="http://schemas.microsoft.com/office/drawing/2014/main" val="3433066545"/>
                    </a:ext>
                  </a:extLst>
                </a:gridCol>
              </a:tblGrid>
              <a:tr h="1079462">
                <a:tc>
                  <a:txBody>
                    <a:bodyPr/>
                    <a:lstStyle/>
                    <a:p>
                      <a:pPr algn="ctr"/>
                      <a:r>
                        <a:rPr lang="en-US" sz="3200" dirty="0">
                          <a:latin typeface="+mn-lt"/>
                        </a:rPr>
                        <a:t>Fulfillment Category</a:t>
                      </a:r>
                    </a:p>
                  </a:txBody>
                  <a:tcPr anchor="ctr"/>
                </a:tc>
                <a:tc>
                  <a:txBody>
                    <a:bodyPr/>
                    <a:lstStyle/>
                    <a:p>
                      <a:pPr algn="ctr"/>
                      <a:r>
                        <a:rPr lang="en-US" sz="3200" dirty="0">
                          <a:latin typeface="+mn-lt"/>
                        </a:rPr>
                        <a:t>Score</a:t>
                      </a:r>
                    </a:p>
                  </a:txBody>
                  <a:tcPr anchor="ctr"/>
                </a:tc>
                <a:extLst>
                  <a:ext uri="{0D108BD9-81ED-4DB2-BD59-A6C34878D82A}">
                    <a16:rowId xmlns:a16="http://schemas.microsoft.com/office/drawing/2014/main" val="3818212306"/>
                  </a:ext>
                </a:extLst>
              </a:tr>
              <a:tr h="1079462">
                <a:tc>
                  <a:txBody>
                    <a:bodyPr/>
                    <a:lstStyle/>
                    <a:p>
                      <a:pPr algn="ctr"/>
                      <a:r>
                        <a:rPr lang="en-US" sz="3200" dirty="0">
                          <a:latin typeface="+mn-lt"/>
                        </a:rPr>
                        <a:t>Not Met</a:t>
                      </a:r>
                    </a:p>
                  </a:txBody>
                  <a:tcPr anchor="ctr"/>
                </a:tc>
                <a:tc>
                  <a:txBody>
                    <a:bodyPr/>
                    <a:lstStyle/>
                    <a:p>
                      <a:pPr algn="ctr"/>
                      <a:r>
                        <a:rPr lang="en-US" sz="3200" dirty="0">
                          <a:latin typeface="+mn-lt"/>
                        </a:rPr>
                        <a:t>0</a:t>
                      </a:r>
                    </a:p>
                  </a:txBody>
                  <a:tcPr anchor="ctr"/>
                </a:tc>
                <a:extLst>
                  <a:ext uri="{0D108BD9-81ED-4DB2-BD59-A6C34878D82A}">
                    <a16:rowId xmlns:a16="http://schemas.microsoft.com/office/drawing/2014/main" val="2360623512"/>
                  </a:ext>
                </a:extLst>
              </a:tr>
              <a:tr h="1079462">
                <a:tc>
                  <a:txBody>
                    <a:bodyPr/>
                    <a:lstStyle/>
                    <a:p>
                      <a:pPr algn="ctr"/>
                      <a:r>
                        <a:rPr lang="en-US" sz="3200" dirty="0">
                          <a:latin typeface="+mn-lt"/>
                        </a:rPr>
                        <a:t>Partially Met</a:t>
                      </a:r>
                    </a:p>
                  </a:txBody>
                  <a:tcPr anchor="ctr"/>
                </a:tc>
                <a:tc>
                  <a:txBody>
                    <a:bodyPr/>
                    <a:lstStyle/>
                    <a:p>
                      <a:pPr algn="ctr"/>
                      <a:r>
                        <a:rPr lang="en-US" sz="3200" dirty="0">
                          <a:latin typeface="+mn-lt"/>
                        </a:rPr>
                        <a:t>1</a:t>
                      </a:r>
                    </a:p>
                  </a:txBody>
                  <a:tcPr anchor="ctr"/>
                </a:tc>
                <a:extLst>
                  <a:ext uri="{0D108BD9-81ED-4DB2-BD59-A6C34878D82A}">
                    <a16:rowId xmlns:a16="http://schemas.microsoft.com/office/drawing/2014/main" val="3032957020"/>
                  </a:ext>
                </a:extLst>
              </a:tr>
              <a:tr h="1079462">
                <a:tc>
                  <a:txBody>
                    <a:bodyPr/>
                    <a:lstStyle/>
                    <a:p>
                      <a:pPr algn="ctr"/>
                      <a:r>
                        <a:rPr lang="en-US" sz="3200" dirty="0">
                          <a:latin typeface="+mn-lt"/>
                        </a:rPr>
                        <a:t>Mostly Met</a:t>
                      </a:r>
                    </a:p>
                  </a:txBody>
                  <a:tcPr anchor="ctr"/>
                </a:tc>
                <a:tc>
                  <a:txBody>
                    <a:bodyPr/>
                    <a:lstStyle/>
                    <a:p>
                      <a:pPr algn="ctr"/>
                      <a:r>
                        <a:rPr lang="en-US" sz="3200" dirty="0">
                          <a:latin typeface="+mn-lt"/>
                        </a:rPr>
                        <a:t>2</a:t>
                      </a:r>
                    </a:p>
                  </a:txBody>
                  <a:tcPr anchor="ctr"/>
                </a:tc>
                <a:extLst>
                  <a:ext uri="{0D108BD9-81ED-4DB2-BD59-A6C34878D82A}">
                    <a16:rowId xmlns:a16="http://schemas.microsoft.com/office/drawing/2014/main" val="1540837272"/>
                  </a:ext>
                </a:extLst>
              </a:tr>
              <a:tr h="1079462">
                <a:tc>
                  <a:txBody>
                    <a:bodyPr/>
                    <a:lstStyle/>
                    <a:p>
                      <a:pPr algn="ctr"/>
                      <a:r>
                        <a:rPr lang="en-US" sz="3200" dirty="0">
                          <a:latin typeface="+mn-lt"/>
                        </a:rPr>
                        <a:t>Fully Met</a:t>
                      </a:r>
                    </a:p>
                  </a:txBody>
                  <a:tcPr anchor="ctr"/>
                </a:tc>
                <a:tc>
                  <a:txBody>
                    <a:bodyPr/>
                    <a:lstStyle/>
                    <a:p>
                      <a:pPr algn="ctr"/>
                      <a:r>
                        <a:rPr lang="en-US" sz="3200" dirty="0">
                          <a:latin typeface="+mn-lt"/>
                        </a:rPr>
                        <a:t>3</a:t>
                      </a:r>
                    </a:p>
                  </a:txBody>
                  <a:tcPr anchor="ctr"/>
                </a:tc>
                <a:extLst>
                  <a:ext uri="{0D108BD9-81ED-4DB2-BD59-A6C34878D82A}">
                    <a16:rowId xmlns:a16="http://schemas.microsoft.com/office/drawing/2014/main" val="2092402690"/>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0EBAB6F-871F-769E-6A65-39742FFC53AE}"/>
                  </a:ext>
                </a:extLst>
              </p:cNvPr>
              <p:cNvSpPr txBox="1"/>
              <p:nvPr/>
            </p:nvSpPr>
            <p:spPr>
              <a:xfrm>
                <a:off x="15364780" y="9297113"/>
                <a:ext cx="5507983" cy="15754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𝑇𝐹</m:t>
                      </m:r>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m:t>
                      </m:r>
                      <m:f>
                        <m:fPr>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fPr>
                        <m:num>
                          <m:sSub>
                            <m:sSubPr>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sSubPr>
                            <m:e>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𝑆</m:t>
                              </m:r>
                            </m:e>
                            <m:sub>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𝑐</m:t>
                              </m:r>
                            </m:sub>
                          </m:sSub>
                        </m:num>
                        <m:den>
                          <m:sSub>
                            <m:sSubPr>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sSubPr>
                            <m:e>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𝑆</m:t>
                              </m:r>
                            </m:e>
                            <m:sub>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𝑚</m:t>
                              </m:r>
                            </m:sub>
                          </m:sSub>
                        </m:den>
                      </m:f>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×100%</m:t>
                      </m:r>
                    </m:oMath>
                  </m:oMathPara>
                </a14:m>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mc:Choice>
        <mc:Fallback xmlns="">
          <p:sp>
            <p:nvSpPr>
              <p:cNvPr id="6" name="TextBox 5">
                <a:extLst>
                  <a:ext uri="{FF2B5EF4-FFF2-40B4-BE49-F238E27FC236}">
                    <a16:creationId xmlns:a16="http://schemas.microsoft.com/office/drawing/2014/main" id="{20EBAB6F-871F-769E-6A65-39742FFC53AE}"/>
                  </a:ext>
                </a:extLst>
              </p:cNvPr>
              <p:cNvSpPr txBox="1">
                <a:spLocks noRot="1" noChangeAspect="1" noMove="1" noResize="1" noEditPoints="1" noAdjustHandles="1" noChangeArrowheads="1" noChangeShapeType="1" noTextEdit="1"/>
              </p:cNvSpPr>
              <p:nvPr/>
            </p:nvSpPr>
            <p:spPr>
              <a:xfrm>
                <a:off x="15364780" y="9297113"/>
                <a:ext cx="5507983" cy="1575431"/>
              </a:xfrm>
              <a:prstGeom prst="rect">
                <a:avLst/>
              </a:prstGeom>
              <a:blipFill>
                <a:blip r:embed="rId3"/>
                <a:stretch>
                  <a:fillRect/>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154378156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F0CF7-7FF2-FA5A-A77B-0725918398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C1A791-021E-E212-6450-1F98AAE4704C}"/>
              </a:ext>
            </a:extLst>
          </p:cNvPr>
          <p:cNvSpPr>
            <a:spLocks noGrp="1"/>
          </p:cNvSpPr>
          <p:nvPr>
            <p:ph type="body" sz="quarter" idx="10"/>
          </p:nvPr>
        </p:nvSpPr>
        <p:spPr>
          <a:xfrm>
            <a:off x="1981201" y="2479920"/>
            <a:ext cx="10210800" cy="10004425"/>
          </a:xfrm>
        </p:spPr>
        <p:txBody>
          <a:bodyPr/>
          <a:lstStyle/>
          <a:p>
            <a:pPr marL="685800" indent="-685800">
              <a:lnSpc>
                <a:spcPct val="150000"/>
              </a:lnSpc>
              <a:spcBef>
                <a:spcPts val="1000"/>
              </a:spcBef>
              <a:buFont typeface="Arial" panose="020B0604020202020204" pitchFamily="34" charset="0"/>
              <a:buChar char="•"/>
            </a:pPr>
            <a:r>
              <a:rPr lang="en-US" sz="4400" dirty="0">
                <a:latin typeface="+mn-lt"/>
              </a:rPr>
              <a:t>35 requirements</a:t>
            </a:r>
            <a:r>
              <a:rPr lang="en-US" sz="4400" baseline="30000" dirty="0">
                <a:latin typeface="+mn-lt"/>
              </a:rPr>
              <a:t>3</a:t>
            </a:r>
          </a:p>
          <a:p>
            <a:pPr marL="685800" indent="-685800">
              <a:lnSpc>
                <a:spcPct val="150000"/>
              </a:lnSpc>
              <a:spcBef>
                <a:spcPts val="1000"/>
              </a:spcBef>
              <a:buFont typeface="Arial" panose="020B0604020202020204" pitchFamily="34" charset="0"/>
              <a:buChar char="•"/>
            </a:pPr>
            <a:r>
              <a:rPr lang="en-US" sz="4400" dirty="0">
                <a:latin typeface="+mn-lt"/>
              </a:rPr>
              <a:t>3 CAD systems per architecture</a:t>
            </a:r>
          </a:p>
          <a:p>
            <a:pPr marL="685800" indent="-685800">
              <a:lnSpc>
                <a:spcPct val="150000"/>
              </a:lnSpc>
              <a:spcBef>
                <a:spcPts val="1000"/>
              </a:spcBef>
              <a:buFont typeface="Arial" panose="020B0604020202020204" pitchFamily="34" charset="0"/>
              <a:buChar char="•"/>
            </a:pPr>
            <a:r>
              <a:rPr lang="en-US" sz="4400" dirty="0">
                <a:latin typeface="+mn-lt"/>
              </a:rPr>
              <a:t>CAD systems evaluated qualitatively with a Likert scale</a:t>
            </a:r>
          </a:p>
          <a:p>
            <a:pPr marL="685800" indent="-685800">
              <a:lnSpc>
                <a:spcPct val="150000"/>
              </a:lnSpc>
              <a:spcBef>
                <a:spcPts val="1000"/>
              </a:spcBef>
              <a:buFont typeface="Arial" panose="020B0604020202020204" pitchFamily="34" charset="0"/>
              <a:buChar char="•"/>
            </a:pPr>
            <a:r>
              <a:rPr lang="en-US" sz="4400" b="1" dirty="0">
                <a:latin typeface="+mn-lt"/>
              </a:rPr>
              <a:t>Two evaluation methods: user interaction and advertised information</a:t>
            </a:r>
          </a:p>
          <a:p>
            <a:pPr marL="685800" indent="-685800">
              <a:lnSpc>
                <a:spcPct val="150000"/>
              </a:lnSpc>
              <a:spcBef>
                <a:spcPts val="1000"/>
              </a:spcBef>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050C271A-025B-0526-8E1C-FDA5A2D26071}"/>
              </a:ext>
            </a:extLst>
          </p:cNvPr>
          <p:cNvSpPr>
            <a:spLocks noGrp="1"/>
          </p:cNvSpPr>
          <p:nvPr>
            <p:ph type="body" sz="quarter" idx="11"/>
          </p:nvPr>
        </p:nvSpPr>
        <p:spPr/>
        <p:txBody>
          <a:bodyPr anchor="ctr"/>
          <a:lstStyle/>
          <a:p>
            <a:r>
              <a:rPr lang="en-US" sz="6600" dirty="0">
                <a:latin typeface="Helvetica Neue"/>
              </a:rPr>
              <a:t>Evaluation Procedure</a:t>
            </a:r>
          </a:p>
        </p:txBody>
      </p:sp>
      <p:sp>
        <p:nvSpPr>
          <p:cNvPr id="5" name="TextBox 4">
            <a:extLst>
              <a:ext uri="{FF2B5EF4-FFF2-40B4-BE49-F238E27FC236}">
                <a16:creationId xmlns:a16="http://schemas.microsoft.com/office/drawing/2014/main" id="{3890F2E9-660C-74DB-B873-33AF9596C52A}"/>
              </a:ext>
            </a:extLst>
          </p:cNvPr>
          <p:cNvSpPr txBox="1"/>
          <p:nvPr/>
        </p:nvSpPr>
        <p:spPr>
          <a:xfrm>
            <a:off x="0" y="11876792"/>
            <a:ext cx="17280294" cy="461665"/>
          </a:xfrm>
          <a:prstGeom prst="rect">
            <a:avLst/>
          </a:prstGeom>
          <a:noFill/>
        </p:spPr>
        <p:txBody>
          <a:bodyPr wrap="square" rtlCol="0">
            <a:spAutoFit/>
          </a:bodyPr>
          <a:lstStyle/>
          <a:p>
            <a:pPr algn="l"/>
            <a:r>
              <a:rPr lang="en-US" sz="2400" baseline="30000" dirty="0">
                <a:solidFill>
                  <a:schemeClr val="tx1"/>
                </a:solidFill>
              </a:rPr>
              <a:t>3</a:t>
            </a:r>
            <a:r>
              <a:rPr lang="en-US" sz="2400" dirty="0">
                <a:solidFill>
                  <a:schemeClr val="tx1"/>
                </a:solidFill>
              </a:rPr>
              <a:t>E. Petty, “Cloud-Native MUCAD for Design Reviews.” MS Thesis, Clemson University. 2025</a:t>
            </a:r>
          </a:p>
        </p:txBody>
      </p:sp>
      <p:graphicFrame>
        <p:nvGraphicFramePr>
          <p:cNvPr id="6" name="Content Placeholder 10">
            <a:extLst>
              <a:ext uri="{FF2B5EF4-FFF2-40B4-BE49-F238E27FC236}">
                <a16:creationId xmlns:a16="http://schemas.microsoft.com/office/drawing/2014/main" id="{73DDEB79-9AE5-C00E-5862-5B07F57CD3DE}"/>
              </a:ext>
            </a:extLst>
          </p:cNvPr>
          <p:cNvGraphicFramePr>
            <a:graphicFrameLocks/>
          </p:cNvGraphicFramePr>
          <p:nvPr>
            <p:extLst>
              <p:ext uri="{D42A27DB-BD31-4B8C-83A1-F6EECF244321}">
                <p14:modId xmlns:p14="http://schemas.microsoft.com/office/powerpoint/2010/main" val="1173657215"/>
              </p:ext>
            </p:extLst>
          </p:nvPr>
        </p:nvGraphicFramePr>
        <p:xfrm>
          <a:off x="12930317" y="2583316"/>
          <a:ext cx="9472482" cy="80141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47435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AA421B9-D492-47F3-B94B-C1C912E54C3B}"/>
</file>

<file path=customXml/itemProps2.xml><?xml version="1.0" encoding="utf-8"?>
<ds:datastoreItem xmlns:ds="http://schemas.openxmlformats.org/officeDocument/2006/customXml" ds:itemID="{85B47D03-23E7-4C88-841B-2F27E6791A60}">
  <ds:schemaRefs>
    <ds:schemaRef ds:uri="http://schemas.microsoft.com/sharepoint/v3/contenttype/forms"/>
  </ds:schemaRefs>
</ds:datastoreItem>
</file>

<file path=customXml/itemProps3.xml><?xml version="1.0" encoding="utf-8"?>
<ds:datastoreItem xmlns:ds="http://schemas.openxmlformats.org/officeDocument/2006/customXml" ds:itemID="{050BC4EA-38D3-4AB3-A772-E9C427E988CE}">
  <ds:schemaRefs>
    <ds:schemaRef ds:uri="http://purl.org/dc/dcmitype/"/>
    <ds:schemaRef ds:uri="http://purl.org/dc/term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1746</TotalTime>
  <Words>2266</Words>
  <Application>Microsoft Office PowerPoint</Application>
  <PresentationFormat>Custom</PresentationFormat>
  <Paragraphs>326</Paragraphs>
  <Slides>16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Cambria Math</vt:lpstr>
      <vt:lpstr>Courier New</vt:lpstr>
      <vt:lpstr>Helvetica Neue</vt:lpstr>
      <vt:lpstr>MS Reference Sans Serif</vt:lpstr>
      <vt:lpstr>Roboto Light</vt:lpstr>
      <vt:lpstr>Verdana</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Katelynn Hughes</cp:lastModifiedBy>
  <cp:revision>364</cp:revision>
  <dcterms:modified xsi:type="dcterms:W3CDTF">2026-08-11T13:18:58Z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